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6" r:id="rId3"/>
    <p:sldId id="272" r:id="rId4"/>
    <p:sldId id="273" r:id="rId5"/>
    <p:sldId id="267" r:id="rId6"/>
    <p:sldId id="268" r:id="rId7"/>
    <p:sldId id="269" r:id="rId8"/>
    <p:sldId id="271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58" autoAdjust="0"/>
  </p:normalViewPr>
  <p:slideViewPr>
    <p:cSldViewPr>
      <p:cViewPr varScale="1">
        <p:scale>
          <a:sx n="69" d="100"/>
          <a:sy n="69" d="100"/>
        </p:scale>
        <p:origin x="-52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3B1FBCF-70F0-46C6-82C3-F5F5DFF00934}" type="datetimeFigureOut">
              <a:rPr lang="en-US" smtClean="0"/>
              <a:pPr/>
              <a:t>10/15/2010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CD7DA96-EC7C-4B2B-8FC2-4E741837F0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B1FBCF-70F0-46C6-82C3-F5F5DFF00934}" type="datetimeFigureOut">
              <a:rPr lang="en-US" smtClean="0"/>
              <a:pPr/>
              <a:t>10/15/2010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D7DA96-EC7C-4B2B-8FC2-4E741837F0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B1FBCF-70F0-46C6-82C3-F5F5DFF00934}" type="datetimeFigureOut">
              <a:rPr lang="en-US" smtClean="0"/>
              <a:pPr/>
              <a:t>10/15/2010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D7DA96-EC7C-4B2B-8FC2-4E741837F0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B1FBCF-70F0-46C6-82C3-F5F5DFF00934}" type="datetimeFigureOut">
              <a:rPr lang="en-US" smtClean="0"/>
              <a:pPr/>
              <a:t>10/15/2010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D7DA96-EC7C-4B2B-8FC2-4E741837F0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B1FBCF-70F0-46C6-82C3-F5F5DFF00934}" type="datetimeFigureOut">
              <a:rPr lang="en-US" smtClean="0"/>
              <a:pPr/>
              <a:t>10/15/2010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D7DA96-EC7C-4B2B-8FC2-4E741837F0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B1FBCF-70F0-46C6-82C3-F5F5DFF00934}" type="datetimeFigureOut">
              <a:rPr lang="en-US" smtClean="0"/>
              <a:pPr/>
              <a:t>10/15/2010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D7DA96-EC7C-4B2B-8FC2-4E741837F0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B1FBCF-70F0-46C6-82C3-F5F5DFF00934}" type="datetimeFigureOut">
              <a:rPr lang="en-US" smtClean="0"/>
              <a:pPr/>
              <a:t>10/15/2010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D7DA96-EC7C-4B2B-8FC2-4E741837F0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23B1FBCF-70F0-46C6-82C3-F5F5DFF00934}" type="datetimeFigureOut">
              <a:rPr lang="en-US" smtClean="0"/>
              <a:pPr/>
              <a:t>10/15/2010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D7DA96-EC7C-4B2B-8FC2-4E741837F0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3B1FBCF-70F0-46C6-82C3-F5F5DFF00934}" type="datetimeFigureOut">
              <a:rPr lang="en-US" smtClean="0"/>
              <a:pPr/>
              <a:t>10/15/2010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CD7DA96-EC7C-4B2B-8FC2-4E741837F0B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B1FBCF-70F0-46C6-82C3-F5F5DFF00934}" type="datetimeFigureOut">
              <a:rPr lang="en-US" smtClean="0"/>
              <a:pPr/>
              <a:t>10/15/2010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D7DA96-EC7C-4B2B-8FC2-4E741837F0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B1FBCF-70F0-46C6-82C3-F5F5DFF00934}" type="datetimeFigureOut">
              <a:rPr lang="en-US" smtClean="0"/>
              <a:pPr/>
              <a:t>10/15/2010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D7DA96-EC7C-4B2B-8FC2-4E741837F0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23B1FBCF-70F0-46C6-82C3-F5F5DFF00934}" type="datetimeFigureOut">
              <a:rPr lang="en-US" smtClean="0"/>
              <a:pPr/>
              <a:t>10/15/2010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CD7DA96-EC7C-4B2B-8FC2-4E741837F0B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Maximizing Faculty Performance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pPr algn="ctr"/>
            <a:endParaRPr lang="en-US" dirty="0" smtClean="0"/>
          </a:p>
          <a:p>
            <a:pPr algn="ctr"/>
            <a:r>
              <a:rPr lang="en-US" dirty="0" smtClean="0"/>
              <a:t>Tremayne Simpson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Tuesday, October 12, 2010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1">
              <a:buNone/>
            </a:pPr>
            <a:r>
              <a:rPr lang="en-US" b="1" smtClean="0">
                <a:solidFill>
                  <a:schemeClr val="bg2">
                    <a:lumMod val="50000"/>
                  </a:schemeClr>
                </a:solidFill>
              </a:rPr>
              <a:t>“RESULTS-BASED” APPROACH</a:t>
            </a:r>
          </a:p>
          <a:p>
            <a:pPr lvl="1">
              <a:buNone/>
            </a:pP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Faculty are expected to:</a:t>
            </a:r>
          </a:p>
          <a:p>
            <a:pPr lvl="1">
              <a:buNone/>
            </a:pPr>
            <a:endParaRPr lang="en-US" dirty="0" smtClean="0"/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Effectively deliver the learning objectives of the course.</a:t>
            </a:r>
          </a:p>
          <a:p>
            <a:pPr lvl="1">
              <a:buNone/>
            </a:pPr>
            <a:endParaRPr lang="en-US" dirty="0" smtClean="0"/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Utilize diverse instructional methods </a:t>
            </a:r>
            <a:r>
              <a:rPr lang="en-US" i="1" dirty="0" smtClean="0"/>
              <a:t>(appeal to the various learning styles and levels of their students)</a:t>
            </a:r>
          </a:p>
          <a:p>
            <a:pPr lvl="1">
              <a:buNone/>
            </a:pPr>
            <a:endParaRPr lang="en-US" i="1" dirty="0" smtClean="0"/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Stay current in their fields/discipline</a:t>
            </a:r>
          </a:p>
          <a:p>
            <a:pPr lvl="1">
              <a:buFont typeface="Wingdings" pitchFamily="2" charset="2"/>
              <a:buChar char="§"/>
            </a:pPr>
            <a:endParaRPr lang="en-US" dirty="0" smtClean="0"/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Create conducive Learning Environments </a:t>
            </a:r>
            <a:r>
              <a:rPr lang="en-US" i="1" dirty="0" smtClean="0"/>
              <a:t>(students should feel comfortable in the classroom)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Defining Faculty Performance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>
              <a:buNone/>
            </a:pP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                 THREE FOCUSED AREAS:</a:t>
            </a:r>
          </a:p>
          <a:p>
            <a:pPr lvl="1">
              <a:buNone/>
            </a:pPr>
            <a:endParaRPr lang="en-US" b="1" dirty="0" smtClean="0"/>
          </a:p>
          <a:p>
            <a:pPr lvl="1">
              <a:buNone/>
            </a:pPr>
            <a:r>
              <a:rPr lang="en-US" dirty="0" smtClean="0"/>
              <a:t>			            </a:t>
            </a:r>
            <a:r>
              <a:rPr lang="en-US" b="1" dirty="0" smtClean="0"/>
              <a:t>Mentoring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>
              <a:buFont typeface="Wingdings" pitchFamily="2" charset="2"/>
              <a:buChar char="Ø"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r>
              <a:rPr lang="en-US" b="1" dirty="0" smtClean="0"/>
              <a:t>Goal                                                       Faculty and</a:t>
            </a:r>
          </a:p>
          <a:p>
            <a:pPr lvl="1">
              <a:buNone/>
            </a:pPr>
            <a:r>
              <a:rPr lang="en-US" b="1" dirty="0" smtClean="0"/>
              <a:t>Setting                                                    Professional</a:t>
            </a:r>
          </a:p>
          <a:p>
            <a:pPr lvl="1">
              <a:buNone/>
            </a:pPr>
            <a:r>
              <a:rPr lang="en-US" b="1" dirty="0" smtClean="0"/>
              <a:t>							       Development</a:t>
            </a:r>
            <a:endParaRPr lang="en-US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Methods for Maximizing Faculty Performance</a:t>
            </a:r>
            <a:endParaRPr lang="en-US" dirty="0"/>
          </a:p>
        </p:txBody>
      </p:sp>
      <p:sp>
        <p:nvSpPr>
          <p:cNvPr id="4" name="Flowchart: Extract 3"/>
          <p:cNvSpPr/>
          <p:nvPr/>
        </p:nvSpPr>
        <p:spPr>
          <a:xfrm>
            <a:off x="1905000" y="2590800"/>
            <a:ext cx="4572000" cy="3276600"/>
          </a:xfrm>
          <a:prstGeom prst="flowChartExtra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>
              <a:buNone/>
            </a:pP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MENTORING</a:t>
            </a:r>
          </a:p>
          <a:p>
            <a:pPr lvl="1">
              <a:buNone/>
            </a:pPr>
            <a:endParaRPr lang="en-US" dirty="0" smtClean="0"/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New Faculty should be paired with veteran faculty, to establish a strong mentoring base</a:t>
            </a:r>
          </a:p>
          <a:p>
            <a:pPr lvl="1">
              <a:buNone/>
            </a:pPr>
            <a:endParaRPr lang="en-US" dirty="0" smtClean="0"/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Mentors can act as “faculty coach”, to their mentees (</a:t>
            </a:r>
            <a:r>
              <a:rPr lang="en-US" i="1" dirty="0" smtClean="0"/>
              <a:t>giving constructive criticism and providing challenges</a:t>
            </a:r>
            <a:r>
              <a:rPr lang="en-US" dirty="0" smtClean="0"/>
              <a:t>)</a:t>
            </a:r>
          </a:p>
          <a:p>
            <a:pPr lvl="1">
              <a:buNone/>
            </a:pPr>
            <a:endParaRPr lang="en-US" dirty="0" smtClean="0"/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Instructors teaching in the same discipline, should establish a “cohort” system (</a:t>
            </a:r>
            <a:r>
              <a:rPr lang="en-US" i="1" dirty="0" smtClean="0"/>
              <a:t>used to ensure consistency for students</a:t>
            </a:r>
            <a:r>
              <a:rPr lang="en-US" dirty="0" smtClean="0"/>
              <a:t>)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Methods for Maximizing Faculty Performance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None/>
            </a:pP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GOAL SETTING</a:t>
            </a:r>
          </a:p>
          <a:p>
            <a:pPr lvl="1">
              <a:buNone/>
            </a:pPr>
            <a:endParaRPr lang="en-US" dirty="0" smtClean="0"/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Faculty should create an IDP, with defined goals</a:t>
            </a:r>
            <a:r>
              <a:rPr lang="en-US" i="1" dirty="0" smtClean="0"/>
              <a:t>(can be created with the assistance of the mentor or department chair)</a:t>
            </a:r>
          </a:p>
          <a:p>
            <a:pPr lvl="1">
              <a:buNone/>
            </a:pPr>
            <a:endParaRPr lang="en-US" i="1" dirty="0" smtClean="0"/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Goals should be meaningful and attainable </a:t>
            </a:r>
            <a:r>
              <a:rPr lang="en-US" i="1" dirty="0" smtClean="0"/>
              <a:t>(achieved goals create confidence for the instructor)</a:t>
            </a:r>
          </a:p>
          <a:p>
            <a:pPr lvl="1">
              <a:buNone/>
            </a:pPr>
            <a:endParaRPr lang="en-US" i="1" dirty="0" smtClean="0"/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“No such thing as perfection” </a:t>
            </a:r>
            <a:r>
              <a:rPr lang="en-US" i="1" dirty="0" smtClean="0"/>
              <a:t>(even faculty that have taught the same class many times, can improve</a:t>
            </a:r>
            <a:r>
              <a:rPr lang="en-US" dirty="0" smtClean="0"/>
              <a:t>)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Methods for Maximizing Faculty Performance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1">
              <a:buNone/>
            </a:pP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FACULTY AND PROFESSIONAL DEVELOPMENT</a:t>
            </a:r>
          </a:p>
          <a:p>
            <a:pPr lvl="1">
              <a:buNone/>
            </a:pPr>
            <a:endParaRPr lang="en-US" b="1" dirty="0" smtClean="0"/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IADT Chicago mandatory faculty development </a:t>
            </a:r>
            <a:r>
              <a:rPr lang="en-US" i="1" dirty="0" smtClean="0"/>
              <a:t>( Two “on-ground” sessions and two online sessions, per year)</a:t>
            </a:r>
          </a:p>
          <a:p>
            <a:pPr lvl="1">
              <a:buNone/>
            </a:pPr>
            <a:endParaRPr lang="en-US" i="1" dirty="0" smtClean="0"/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Online training courses have proven to provide guidance and effective instructional tips </a:t>
            </a:r>
            <a:r>
              <a:rPr lang="en-US" i="1" dirty="0" smtClean="0"/>
              <a:t>(evidence found in faculty surveys, training meetings and course evaluations</a:t>
            </a:r>
            <a:r>
              <a:rPr lang="en-US" dirty="0" smtClean="0"/>
              <a:t>)</a:t>
            </a:r>
          </a:p>
          <a:p>
            <a:pPr lvl="1">
              <a:buNone/>
            </a:pPr>
            <a:endParaRPr lang="en-US" dirty="0" smtClean="0"/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Evidence of Professional Development annually required and faculty encourage to go above minimum requirement (</a:t>
            </a:r>
            <a:r>
              <a:rPr lang="en-US" i="1" dirty="0" smtClean="0"/>
              <a:t>must justify how they will implement in the classroom)</a:t>
            </a:r>
          </a:p>
          <a:p>
            <a:pPr lvl="1">
              <a:buNone/>
            </a:pPr>
            <a:endParaRPr lang="en-US" dirty="0" smtClean="0"/>
          </a:p>
          <a:p>
            <a:pPr lvl="1">
              <a:buFont typeface="Wingdings" pitchFamily="2" charset="2"/>
              <a:buChar char="§"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Methods for Maximizing Faculty Performance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>
              <a:buNone/>
            </a:pPr>
            <a:endParaRPr lang="en-US" dirty="0" smtClean="0"/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Course Observations </a:t>
            </a:r>
            <a:r>
              <a:rPr lang="en-US" i="1" dirty="0" smtClean="0"/>
              <a:t>(Both Appraisal and Training-recommendations for improvement provided)</a:t>
            </a:r>
          </a:p>
          <a:p>
            <a:pPr lvl="1">
              <a:buNone/>
            </a:pPr>
            <a:endParaRPr lang="en-US" i="1" dirty="0" smtClean="0"/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Student Evaluations </a:t>
            </a:r>
            <a:r>
              <a:rPr lang="en-US" i="1" dirty="0" smtClean="0"/>
              <a:t>(Scores as well as completion rate are assessed)</a:t>
            </a:r>
          </a:p>
          <a:p>
            <a:pPr lvl="1">
              <a:buNone/>
            </a:pPr>
            <a:endParaRPr lang="en-US" i="1" dirty="0" smtClean="0"/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Annual Reviews </a:t>
            </a:r>
            <a:r>
              <a:rPr lang="en-US" i="1" dirty="0" smtClean="0"/>
              <a:t>(Evaluate goals and review overall performance and preparation for the next year)</a:t>
            </a:r>
          </a:p>
          <a:p>
            <a:pPr lvl="1">
              <a:buFont typeface="Wingdings" pitchFamily="2" charset="2"/>
              <a:buChar char="§"/>
            </a:pPr>
            <a:endParaRPr lang="en-US" i="1" dirty="0" smtClean="0"/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Communication</a:t>
            </a:r>
            <a:r>
              <a:rPr lang="en-US" i="1" dirty="0" smtClean="0"/>
              <a:t> (Administrator and mentor “checking-in” with the faculty member)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Assessing Faculty Performance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smtClean="0"/>
          </a:p>
          <a:p>
            <a:pPr algn="ctr">
              <a:buNone/>
            </a:pPr>
            <a:r>
              <a:rPr lang="en-US" smtClean="0"/>
              <a:t>Tremayne</a:t>
            </a:r>
            <a:r>
              <a:rPr lang="en-US" dirty="0" smtClean="0"/>
              <a:t> Simpson</a:t>
            </a:r>
          </a:p>
          <a:p>
            <a:pPr algn="ctr">
              <a:buNone/>
            </a:pPr>
            <a:r>
              <a:rPr lang="en-US" dirty="0" smtClean="0"/>
              <a:t>Department Chair, General Education</a:t>
            </a:r>
          </a:p>
          <a:p>
            <a:pPr algn="ctr">
              <a:buNone/>
            </a:pPr>
            <a:r>
              <a:rPr lang="en-US" dirty="0" smtClean="0"/>
              <a:t>International Academy of Design &amp; Technology – Chicago</a:t>
            </a:r>
          </a:p>
          <a:p>
            <a:pPr algn="ctr">
              <a:buNone/>
            </a:pPr>
            <a:r>
              <a:rPr lang="en-US" dirty="0" smtClean="0"/>
              <a:t>Email: tsimpson@iadtchicago.com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Contact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216</TotalTime>
  <Words>355</Words>
  <Application>Microsoft Office PowerPoint</Application>
  <PresentationFormat>On-screen Show (4:3)</PresentationFormat>
  <Paragraphs>76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Concourse</vt:lpstr>
      <vt:lpstr>Maximizing Faculty Performance</vt:lpstr>
      <vt:lpstr>Defining Faculty Performance</vt:lpstr>
      <vt:lpstr>Methods for Maximizing Faculty Performance</vt:lpstr>
      <vt:lpstr>Methods for Maximizing Faculty Performance</vt:lpstr>
      <vt:lpstr>Methods for Maximizing Faculty Performance</vt:lpstr>
      <vt:lpstr>Methods for Maximizing Faculty Performance</vt:lpstr>
      <vt:lpstr>Assessing Faculty Performance</vt:lpstr>
      <vt:lpstr>    Contact    </vt:lpstr>
    </vt:vector>
  </TitlesOfParts>
  <Company>IADT Chicago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TERM 3 faculty development</dc:title>
  <dc:creator> </dc:creator>
  <cp:lastModifiedBy>jennyf</cp:lastModifiedBy>
  <cp:revision>31</cp:revision>
  <dcterms:created xsi:type="dcterms:W3CDTF">2009-07-22T15:39:32Z</dcterms:created>
  <dcterms:modified xsi:type="dcterms:W3CDTF">2010-10-15T18:40:42Z</dcterms:modified>
</cp:coreProperties>
</file>