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4"/>
  </p:notesMasterIdLst>
  <p:sldIdLst>
    <p:sldId id="256" r:id="rId6"/>
    <p:sldId id="269" r:id="rId7"/>
    <p:sldId id="292" r:id="rId8"/>
    <p:sldId id="283" r:id="rId9"/>
    <p:sldId id="291" r:id="rId10"/>
    <p:sldId id="280" r:id="rId11"/>
    <p:sldId id="295" r:id="rId12"/>
    <p:sldId id="282" r:id="rId13"/>
    <p:sldId id="284" r:id="rId14"/>
    <p:sldId id="286" r:id="rId15"/>
    <p:sldId id="285" r:id="rId16"/>
    <p:sldId id="287" r:id="rId17"/>
    <p:sldId id="288" r:id="rId18"/>
    <p:sldId id="289" r:id="rId19"/>
    <p:sldId id="290" r:id="rId20"/>
    <p:sldId id="293" r:id="rId21"/>
    <p:sldId id="294" r:id="rId22"/>
    <p:sldId id="296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660066"/>
    <a:srgbClr val="336600"/>
    <a:srgbClr val="CC3300"/>
    <a:srgbClr val="000066"/>
    <a:srgbClr val="800080"/>
    <a:srgbClr val="00CC00"/>
    <a:srgbClr val="0099CC"/>
    <a:srgbClr val="9900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79466" autoAdjust="0"/>
  </p:normalViewPr>
  <p:slideViewPr>
    <p:cSldViewPr>
      <p:cViewPr varScale="1">
        <p:scale>
          <a:sx n="57" d="100"/>
          <a:sy n="57" d="100"/>
        </p:scale>
        <p:origin x="-85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16E63-34A1-4F75-9ABB-2676318944FD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6EDDD-6EFC-4C6D-ADFE-E3F6CD1FDA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EDDD-6EFC-4C6D-ADFE-E3F6CD1FDA5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EDDD-6EFC-4C6D-ADFE-E3F6CD1FDA5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EDDD-6EFC-4C6D-ADFE-E3F6CD1FDA5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EDDD-6EFC-4C6D-ADFE-E3F6CD1FDA5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EDDD-6EFC-4C6D-ADFE-E3F6CD1FDA5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EDDD-6EFC-4C6D-ADFE-E3F6CD1FDA5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EDDD-6EFC-4C6D-ADFE-E3F6CD1FDA5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EDDD-6EFC-4C6D-ADFE-E3F6CD1FDA5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1" name="Rounded Rectangle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2" name="Rounded Rectangle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7" name="Picture 48" descr="gensi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6324600"/>
            <a:ext cx="12954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 b="0">
                <a:solidFill>
                  <a:srgbClr val="CC0000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A279C-C097-4766-B00A-8AF58C62E5D5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19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C4F8AE6-F5A6-4C80-A487-0CCA0C675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gensi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6324600"/>
            <a:ext cx="12954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C0000"/>
              </a:buClr>
              <a:defRPr/>
            </a:lvl1pPr>
            <a:lvl5pPr>
              <a:buClrTx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3F123-8472-4FF8-B5F7-CA9436C13BA9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D031-E49B-470A-B2F7-B6EE05C45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580C6-EACF-405D-96D2-20514EF7DB5E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D569E-0EF2-474E-80C1-441A62AAA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7603E-79F1-4135-A066-DD5A114873DA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428D9-97B3-4E68-8F96-7B53BADDF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325FD01-C023-45E8-8EB5-84814A213572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48C3EC2-9183-4B68-AFA7-9F41AAAD3A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88CF6-0D16-4CE8-9992-05132D675919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58EBD-2E7E-40FA-ABAD-0C2A9BF0D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B4BE9-A3B2-4B34-AC7F-35F2CDBB0E47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0090B-FA5B-4173-BAD1-FE15FE55ED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4D898-D4BE-4B11-8C3D-73069799762E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D8498-53D5-4EAC-965F-AD484259E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9087E-02C1-48BB-BC90-7A23E973A997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08A81-3165-4B3F-8561-4B6483B85B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BCB63-1983-4E4D-8C93-6453CF86B7F7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E3768-28CF-4430-BFD6-3FD897E30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D801D-7BF1-45A9-9CC1-E8792E7EB910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DDE9D-C265-4328-92E6-AE4BB8C2D1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E4E29F8-0D0E-4BA6-B64A-39E086D00CAD}" type="datetimeFigureOut">
              <a:rPr lang="en-US"/>
              <a:pPr>
                <a:defRPr/>
              </a:pPr>
              <a:t>10/15/2010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88E863-C6C7-41E8-AA4B-83EF3EED64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654685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45" name="Picture 23" descr="gensig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24300" y="6324600"/>
            <a:ext cx="12954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691" r:id="rId3"/>
    <p:sldLayoutId id="2147483692" r:id="rId4"/>
    <p:sldLayoutId id="2147483700" r:id="rId5"/>
    <p:sldLayoutId id="2147483701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0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1000"/>
                                        <p:tgtEl>
                                          <p:spTgt spid="1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1000"/>
                                        <p:tgtEl>
                                          <p:spTgt spid="10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40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1000"/>
                        <p:tgtEl>
                          <p:spTgt spid="104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1000"/>
                        <p:tgtEl>
                          <p:spTgt spid="104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1000"/>
                        <p:tgtEl>
                          <p:spTgt spid="104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1000"/>
                        <p:tgtEl>
                          <p:spTgt spid="104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1000"/>
                        <p:tgtEl>
                          <p:spTgt spid="104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CC0000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Font typeface="Georgia" pitchFamily="18" charset="0"/>
        <a:buChar char="▫"/>
        <a:defRPr sz="2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Font typeface="Georgia" pitchFamily="18" charset="0"/>
        <a:buChar char="▫"/>
        <a:defRPr sz="20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09800"/>
            <a:ext cx="8458200" cy="14700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Faculty Selection, Retention and Development 	</a:t>
            </a:r>
            <a:endParaRPr lang="en-US" dirty="0"/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4953000" cy="1752600"/>
          </a:xfrm>
        </p:spPr>
        <p:txBody>
          <a:bodyPr/>
          <a:lstStyle/>
          <a:p>
            <a:pPr marL="63500"/>
            <a:r>
              <a:rPr lang="en-US" dirty="0" smtClean="0"/>
              <a:t>Dr. Michele F. Ernst</a:t>
            </a:r>
          </a:p>
          <a:p>
            <a:pPr marL="63500"/>
            <a:r>
              <a:rPr lang="en-US" dirty="0" smtClean="0"/>
              <a:t>Chief Academic Officer</a:t>
            </a:r>
          </a:p>
          <a:p>
            <a:pPr marL="63500"/>
            <a:r>
              <a:rPr lang="en-US" dirty="0" smtClean="0"/>
              <a:t>Globe Education Network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US" dirty="0" smtClean="0"/>
              <a:t>Globe Education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3617912"/>
          </a:xfrm>
        </p:spPr>
        <p:txBody>
          <a:bodyPr/>
          <a:lstStyle/>
          <a:p>
            <a:pPr marL="514350" indent="-514350"/>
            <a:r>
              <a:rPr lang="en-US" dirty="0" smtClean="0"/>
              <a:t>Institute of Production and Recording</a:t>
            </a:r>
          </a:p>
          <a:p>
            <a:pPr marL="514350" indent="-514350"/>
            <a:r>
              <a:rPr lang="en-US" dirty="0" smtClean="0"/>
              <a:t>Minnesota School of Business</a:t>
            </a:r>
          </a:p>
          <a:p>
            <a:pPr marL="514350" indent="-514350"/>
            <a:r>
              <a:rPr lang="en-US" dirty="0" smtClean="0"/>
              <a:t>Minnesota School of Cosmetology</a:t>
            </a:r>
          </a:p>
          <a:p>
            <a:pPr marL="514350" indent="-514350"/>
            <a:r>
              <a:rPr lang="en-US" dirty="0" smtClean="0"/>
              <a:t>Broadview University</a:t>
            </a:r>
          </a:p>
          <a:p>
            <a:pPr marL="514350" indent="-514350"/>
            <a:r>
              <a:rPr lang="en-US" dirty="0" smtClean="0"/>
              <a:t>Duluth Business University</a:t>
            </a:r>
          </a:p>
          <a:p>
            <a:pPr marL="514350" indent="-514350"/>
            <a:r>
              <a:rPr lang="en-US" dirty="0" smtClean="0"/>
              <a:t>Globe University</a:t>
            </a:r>
          </a:p>
          <a:p>
            <a:pPr marL="514350" indent="-514350"/>
            <a:endParaRPr lang="en-US" dirty="0" smtClean="0"/>
          </a:p>
          <a:p>
            <a:pPr marL="1071563" lvl="2" indent="-51435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7410" name="Picture 2" descr="MSB-Classro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505200"/>
            <a:ext cx="3541193" cy="2371725"/>
          </a:xfrm>
          <a:prstGeom prst="rect">
            <a:avLst/>
          </a:prstGeom>
          <a:noFill/>
        </p:spPr>
      </p:pic>
      <p:pic>
        <p:nvPicPr>
          <p:cNvPr id="10242" name="Picture 2" descr="http://staff.globeuniversity.edu/dept/Mkting/ID/Historical%20images/Classroom%20Scenes/Classroom%20Scenes%201940s-1950s/_hubert%20humphrey%20and%20clas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114800"/>
            <a:ext cx="3048000" cy="23666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1447800"/>
            <a:ext cx="777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Problem Statement:  Faculty are critical to the success of students.  Therefore, creating processes that ensure effective faculty selection, retention and development is critical.</a:t>
            </a:r>
            <a:endParaRPr lang="en-US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Retention of faculty increases when: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667000"/>
          </a:xfrm>
        </p:spPr>
        <p:txBody>
          <a:bodyPr/>
          <a:lstStyle/>
          <a:p>
            <a:r>
              <a:rPr lang="en-US" sz="2600" dirty="0" smtClean="0"/>
              <a:t>New and continuing faculty understand what is expected of them;  </a:t>
            </a:r>
            <a:r>
              <a:rPr lang="en-US" sz="2600" dirty="0" smtClean="0">
                <a:solidFill>
                  <a:srgbClr val="C00000"/>
                </a:solidFill>
              </a:rPr>
              <a:t>(Selection and Development)</a:t>
            </a:r>
          </a:p>
          <a:p>
            <a:r>
              <a:rPr lang="en-US" sz="2600" dirty="0" smtClean="0"/>
              <a:t>Faculty are supported in their development process; </a:t>
            </a:r>
            <a:r>
              <a:rPr lang="en-US" sz="2600" dirty="0" smtClean="0">
                <a:solidFill>
                  <a:srgbClr val="C00000"/>
                </a:solidFill>
              </a:rPr>
              <a:t>(Development)</a:t>
            </a:r>
          </a:p>
          <a:p>
            <a:r>
              <a:rPr lang="en-US" sz="2400" dirty="0" smtClean="0"/>
              <a:t>Faculty have opportunities to learn and improve their teaching. </a:t>
            </a:r>
            <a:r>
              <a:rPr lang="en-US" sz="2400" dirty="0" smtClean="0">
                <a:solidFill>
                  <a:srgbClr val="C00000"/>
                </a:solidFill>
              </a:rPr>
              <a:t>(Development)</a:t>
            </a:r>
          </a:p>
          <a:p>
            <a:endParaRPr lang="en-US" sz="2600" dirty="0" smtClean="0">
              <a:solidFill>
                <a:srgbClr val="C00000"/>
              </a:solidFill>
            </a:endParaRPr>
          </a:p>
          <a:p>
            <a:endParaRPr lang="en-US" sz="2600" dirty="0" smtClean="0">
              <a:solidFill>
                <a:srgbClr val="C00000"/>
              </a:solidFill>
            </a:endParaRPr>
          </a:p>
          <a:p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3800" y="47244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Based on </a:t>
            </a:r>
            <a:r>
              <a:rPr lang="en-US" i="1" dirty="0" smtClean="0"/>
              <a:t>First Break All the Rules:  What the World’s Greatest Managers do Differently </a:t>
            </a:r>
            <a:r>
              <a:rPr lang="en-US" dirty="0" smtClean="0"/>
              <a:t>by Buckingham and Coffman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Retention of faculty increases when (continued):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733800"/>
          </a:xfrm>
        </p:spPr>
        <p:txBody>
          <a:bodyPr/>
          <a:lstStyle/>
          <a:p>
            <a:r>
              <a:rPr lang="en-US" dirty="0" smtClean="0"/>
              <a:t>Faculty have someone to talk to about their progress in the classroom; </a:t>
            </a:r>
            <a:r>
              <a:rPr lang="en-US" dirty="0" smtClean="0">
                <a:solidFill>
                  <a:srgbClr val="C00000"/>
                </a:solidFill>
              </a:rPr>
              <a:t>(Development)</a:t>
            </a:r>
          </a:p>
          <a:p>
            <a:r>
              <a:rPr lang="en-US" dirty="0" smtClean="0"/>
              <a:t>Faculty receive recognition for doing a job well done;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</a:p>
          <a:p>
            <a:r>
              <a:rPr lang="en-US" dirty="0" smtClean="0"/>
              <a:t>Faculty have the equipment and materials so they can teach their courses successfully;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</a:p>
          <a:p>
            <a:r>
              <a:rPr lang="en-US" dirty="0" smtClean="0"/>
              <a:t>Faculty feel their opinion is valued;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67200" y="53340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Based on </a:t>
            </a:r>
            <a:r>
              <a:rPr lang="en-US" i="1" dirty="0" smtClean="0"/>
              <a:t>First Break All the Rules:  What the World’s Greatest Managers do Differently </a:t>
            </a:r>
            <a:r>
              <a:rPr lang="en-US" dirty="0" smtClean="0"/>
              <a:t>by Buckingham and Coffman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3200"/>
            <a:ext cx="4764087" cy="828675"/>
          </a:xfrm>
        </p:spPr>
        <p:txBody>
          <a:bodyPr/>
          <a:lstStyle/>
          <a:p>
            <a:r>
              <a:rPr lang="en-US" dirty="0" smtClean="0"/>
              <a:t>Faculty Selection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21425476">
            <a:off x="5274382" y="442288"/>
            <a:ext cx="374879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/>
                <a:solidFill>
                  <a:schemeClr val="accent3"/>
                </a:solidFill>
              </a:rPr>
              <a:t>Recruiting Faculty</a:t>
            </a:r>
            <a:endParaRPr lang="en-US" sz="4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 rot="21049643">
            <a:off x="5374863" y="2190427"/>
            <a:ext cx="36872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Pre-screen </a:t>
            </a:r>
          </a:p>
          <a:p>
            <a:pPr algn="ctr"/>
            <a:r>
              <a:rPr lang="en-US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applicants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914400"/>
            <a:ext cx="38042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Teaching </a:t>
            </a:r>
          </a:p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Demonstration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613612">
            <a:off x="4263916" y="4006843"/>
            <a:ext cx="48558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Background Check</a:t>
            </a:r>
            <a:endParaRPr lang="en-US" sz="4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21006247">
            <a:off x="4141377" y="5343364"/>
            <a:ext cx="46041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Credential Review</a:t>
            </a:r>
            <a:endParaRPr lang="en-US" sz="4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2000" y="5562600"/>
            <a:ext cx="240963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Interview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977218">
            <a:off x="1275290" y="4021295"/>
            <a:ext cx="21515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Others?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 Break-out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demonstration  </a:t>
            </a:r>
          </a:p>
          <a:p>
            <a:r>
              <a:rPr lang="en-US" dirty="0" smtClean="0"/>
              <a:t>Recruiting Faculty</a:t>
            </a:r>
          </a:p>
          <a:p>
            <a:r>
              <a:rPr lang="en-US" dirty="0" smtClean="0"/>
              <a:t>Pre-screening applicants</a:t>
            </a:r>
            <a:endParaRPr lang="en-US" dirty="0"/>
          </a:p>
        </p:txBody>
      </p:sp>
      <p:pic>
        <p:nvPicPr>
          <p:cNvPr id="6153" name="Picture 9" descr="C:\Documents and Settings\mernst\Local Settings\Temporary Internet Files\Content.IE5\DVTFJTGF\MP90042303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438400"/>
            <a:ext cx="3048000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Creating Interview Questions</a:t>
            </a:r>
            <a:endParaRPr lang="en-US" dirty="0"/>
          </a:p>
        </p:txBody>
      </p:sp>
      <p:pic>
        <p:nvPicPr>
          <p:cNvPr id="10242" name="Picture 2" descr="http://staff.globeuniversity.edu/dept/Mkting/ID/Historical%20images/Classroom%20Scenes/Classroom%20Scenes%201930s/_lec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048000"/>
            <a:ext cx="4203700" cy="321778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7626" y="1600200"/>
            <a:ext cx="89963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talents does a great faculty member have?</a:t>
            </a:r>
          </a:p>
          <a:p>
            <a:r>
              <a:rPr lang="en-US" sz="3200" dirty="0" smtClean="0"/>
              <a:t>What expectations do we have of our faculty?</a:t>
            </a:r>
            <a:endParaRPr lang="en-US" sz="32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New faculty understand what is expected of them  </a:t>
            </a:r>
            <a:r>
              <a:rPr lang="en-US" dirty="0" smtClean="0">
                <a:solidFill>
                  <a:srgbClr val="C00000"/>
                </a:solidFill>
              </a:rPr>
              <a:t>(Selection and Development)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33650"/>
            <a:ext cx="8229600" cy="4324350"/>
          </a:xfrm>
        </p:spPr>
        <p:txBody>
          <a:bodyPr/>
          <a:lstStyle/>
          <a:p>
            <a:r>
              <a:rPr lang="en-US" sz="3600" dirty="0" smtClean="0"/>
              <a:t>New Faculty Orientation</a:t>
            </a:r>
          </a:p>
          <a:p>
            <a:r>
              <a:rPr lang="en-US" sz="3600" dirty="0" smtClean="0"/>
              <a:t>Mentor Program</a:t>
            </a:r>
          </a:p>
          <a:p>
            <a:r>
              <a:rPr lang="en-US" sz="3600" dirty="0" smtClean="0"/>
              <a:t>Observation of new faculty member</a:t>
            </a:r>
          </a:p>
          <a:p>
            <a:r>
              <a:rPr lang="en-US" sz="3600" dirty="0" smtClean="0"/>
              <a:t>Others?</a:t>
            </a:r>
          </a:p>
          <a:p>
            <a:pPr lvl="2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Continuing faculty understand what is expected of them  </a:t>
            </a:r>
            <a:r>
              <a:rPr lang="en-US" dirty="0" smtClean="0">
                <a:solidFill>
                  <a:srgbClr val="C00000"/>
                </a:solidFill>
              </a:rPr>
              <a:t>(Development):  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600200" y="2438400"/>
            <a:ext cx="6019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HOW DO WE MEASURE FACULTY SUCCESS IN THE CLASSROOM?</a:t>
            </a:r>
            <a:endParaRPr lang="en-US" sz="36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905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Faculty are continually supported in their development process and faculty have opportunities to learn and improve their teaching </a:t>
            </a:r>
            <a:r>
              <a:rPr lang="en-US" sz="3200" dirty="0" smtClean="0">
                <a:solidFill>
                  <a:srgbClr val="C00000"/>
                </a:solidFill>
              </a:rPr>
              <a:t>(Development)</a:t>
            </a:r>
            <a:br>
              <a:rPr lang="en-US" sz="3200" dirty="0" smtClean="0">
                <a:solidFill>
                  <a:srgbClr val="C00000"/>
                </a:solidFill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74962"/>
            <a:ext cx="8229600" cy="3983038"/>
          </a:xfrm>
        </p:spPr>
        <p:txBody>
          <a:bodyPr/>
          <a:lstStyle/>
          <a:p>
            <a:r>
              <a:rPr lang="en-US" sz="3200" dirty="0" smtClean="0"/>
              <a:t>Professional Development Plan</a:t>
            </a:r>
          </a:p>
          <a:p>
            <a:r>
              <a:rPr lang="en-US" sz="3200" dirty="0" smtClean="0"/>
              <a:t>Teacher Portfolio</a:t>
            </a:r>
          </a:p>
          <a:p>
            <a:pPr lvl="2"/>
            <a:endParaRPr lang="en-US" sz="3200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Faculty have someone to talk to about their progress in the classroom </a:t>
            </a:r>
            <a:r>
              <a:rPr lang="en-US" dirty="0" smtClean="0">
                <a:solidFill>
                  <a:srgbClr val="C00000"/>
                </a:solidFill>
              </a:rPr>
              <a:t>(Development)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819400"/>
            <a:ext cx="32079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/>
                <a:solidFill>
                  <a:schemeClr val="accent3"/>
                </a:solidFill>
              </a:rPr>
              <a:t>Peer Review</a:t>
            </a:r>
            <a:endParaRPr lang="en-US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4800" y="2057400"/>
            <a:ext cx="34628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Observations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75973" y="2895600"/>
            <a:ext cx="49680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Continuing Faculty </a:t>
            </a:r>
          </a:p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Mentor Program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 descr="Picture - students in classroom. &#10;fotosearch - search &#10;stock photos, &#10;pictures, wall &#10;murals, images, &#10;and photo clip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810000"/>
            <a:ext cx="2857500" cy="20288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956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Faculty receive recognition for doing a job well done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62000" y="838200"/>
            <a:ext cx="27432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Teacher Appreciation</a:t>
            </a:r>
          </a:p>
          <a:p>
            <a:pPr algn="ctr"/>
            <a:r>
              <a:rPr lang="en-US" dirty="0" smtClean="0"/>
              <a:t>Day/Week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124200" y="4267200"/>
            <a:ext cx="33528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Teacher Awards</a:t>
            </a:r>
            <a:endParaRPr lang="en-US" dirty="0"/>
          </a:p>
        </p:txBody>
      </p:sp>
      <p:sp>
        <p:nvSpPr>
          <p:cNvPr id="6" name="Isosceles Triangle 5"/>
          <p:cNvSpPr/>
          <p:nvPr/>
        </p:nvSpPr>
        <p:spPr>
          <a:xfrm>
            <a:off x="6019800" y="609600"/>
            <a:ext cx="2133600" cy="2057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Yearly Reviews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3429000"/>
          </a:xfrm>
        </p:spPr>
        <p:txBody>
          <a:bodyPr>
            <a:normAutofit/>
          </a:bodyPr>
          <a:lstStyle/>
          <a:p>
            <a:r>
              <a:rPr lang="en-US" dirty="0" smtClean="0"/>
              <a:t>Faculty have the equipment and </a:t>
            </a:r>
            <a:br>
              <a:rPr lang="en-US" dirty="0" smtClean="0"/>
            </a:br>
            <a:r>
              <a:rPr lang="en-US" dirty="0" smtClean="0"/>
              <a:t>materials so they can teach their courses successfully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pic>
        <p:nvPicPr>
          <p:cNvPr id="26626" name="Picture 2" descr="audio hea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581400"/>
            <a:ext cx="4881461" cy="24669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Faculty feel their opinion is valued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/>
          </a:p>
        </p:txBody>
      </p:sp>
      <p:pic>
        <p:nvPicPr>
          <p:cNvPr id="1026" name="Picture 2" descr="C:\Documents and Settings\mernst\Local Settings\Temporary Internet Files\Content.IE5\O9EJ8ZNE\MP90043953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438400"/>
            <a:ext cx="6400800" cy="34442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Retention of faculty increases when: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and continuing faculty understand what is expected of them;  </a:t>
            </a:r>
            <a:r>
              <a:rPr lang="en-US" dirty="0" smtClean="0">
                <a:solidFill>
                  <a:srgbClr val="C00000"/>
                </a:solidFill>
              </a:rPr>
              <a:t>(Selection and Development)</a:t>
            </a:r>
          </a:p>
          <a:p>
            <a:r>
              <a:rPr lang="en-US" dirty="0" smtClean="0"/>
              <a:t>Faculty are supported in their development process; </a:t>
            </a:r>
            <a:r>
              <a:rPr lang="en-US" dirty="0" smtClean="0">
                <a:solidFill>
                  <a:srgbClr val="C00000"/>
                </a:solidFill>
              </a:rPr>
              <a:t>(Development)</a:t>
            </a:r>
          </a:p>
          <a:p>
            <a:r>
              <a:rPr lang="en-US" dirty="0" smtClean="0"/>
              <a:t>Faculty have opportunities to learn and improve their teaching. </a:t>
            </a:r>
            <a:r>
              <a:rPr lang="en-US" dirty="0" smtClean="0">
                <a:solidFill>
                  <a:srgbClr val="C00000"/>
                </a:solidFill>
              </a:rPr>
              <a:t>(Development)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038600" y="5029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Based on </a:t>
            </a:r>
            <a:r>
              <a:rPr lang="en-US" i="1" dirty="0" smtClean="0"/>
              <a:t>First Break All the Rules:  What the World’s Greatest Managers do Differently </a:t>
            </a:r>
            <a:r>
              <a:rPr lang="en-US" dirty="0" smtClean="0"/>
              <a:t>by Buckingham and Coffman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Retention of faculty increases when (continued):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24350"/>
          </a:xfrm>
        </p:spPr>
        <p:txBody>
          <a:bodyPr/>
          <a:lstStyle/>
          <a:p>
            <a:r>
              <a:rPr lang="en-US" dirty="0" smtClean="0"/>
              <a:t>Faculty have someone to talk to about their progress in the classroom; </a:t>
            </a:r>
            <a:r>
              <a:rPr lang="en-US" dirty="0" smtClean="0">
                <a:solidFill>
                  <a:srgbClr val="C00000"/>
                </a:solidFill>
              </a:rPr>
              <a:t>(Development)</a:t>
            </a:r>
          </a:p>
          <a:p>
            <a:r>
              <a:rPr lang="en-US" dirty="0" smtClean="0"/>
              <a:t>Faculty receive recognition for doing a job well done;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</a:p>
          <a:p>
            <a:r>
              <a:rPr lang="en-US" dirty="0" smtClean="0"/>
              <a:t>Faculty have the equipment and materials so they can teach their courses successfully;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</a:p>
          <a:p>
            <a:r>
              <a:rPr lang="en-US" dirty="0" smtClean="0"/>
              <a:t>Faculty feel their opinion is valued; </a:t>
            </a:r>
            <a:r>
              <a:rPr lang="en-US" dirty="0" smtClean="0">
                <a:solidFill>
                  <a:srgbClr val="C00000"/>
                </a:solidFill>
              </a:rPr>
              <a:t>(Retention)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67200" y="5410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Based on </a:t>
            </a:r>
            <a:r>
              <a:rPr lang="en-US" i="1" dirty="0" smtClean="0"/>
              <a:t>First Break All the Rules:  What the World’s Greatest Managers do Differently </a:t>
            </a:r>
            <a:r>
              <a:rPr lang="en-US" dirty="0" smtClean="0"/>
              <a:t>by Buckingham and Coffman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smtClean="0"/>
          </a:p>
          <a:p>
            <a:pPr algn="ctr">
              <a:buNone/>
            </a:pPr>
            <a:r>
              <a:rPr lang="en-US" smtClean="0"/>
              <a:t>Dr</a:t>
            </a:r>
            <a:r>
              <a:rPr lang="en-US" dirty="0" smtClean="0"/>
              <a:t>. Michele Ernst</a:t>
            </a:r>
          </a:p>
          <a:p>
            <a:pPr algn="ctr">
              <a:buNone/>
            </a:pPr>
            <a:r>
              <a:rPr lang="en-US" dirty="0" smtClean="0"/>
              <a:t>Chief Academic Officer</a:t>
            </a:r>
          </a:p>
          <a:p>
            <a:pPr algn="ctr">
              <a:buNone/>
            </a:pPr>
            <a:r>
              <a:rPr lang="en-US" dirty="0" smtClean="0"/>
              <a:t>Globe University</a:t>
            </a:r>
          </a:p>
          <a:p>
            <a:pPr algn="ctr">
              <a:buNone/>
            </a:pPr>
            <a:r>
              <a:rPr lang="en-US" dirty="0" smtClean="0"/>
              <a:t>Email: mernst@globeuniversity.edu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- PowerPoint Design Template">
  <a:themeElements>
    <a:clrScheme name="Custom 5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BFC1EF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CC0000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88AAD8EBB6C2408BDEE761AE4B04C5" ma:contentTypeVersion="5" ma:contentTypeDescription="Create a new document." ma:contentTypeScope="" ma:versionID="1345799ae24a17d8b702f3802c4a4222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e9e48475587d456e97fe6f53459b9483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EmailSender" ma:index="8" nillable="true" ma:displayName="E-Mail Sender" ma:hidden="true" ma:internalName="EmailSender">
      <xsd:simpleType>
        <xsd:restriction base="dms:Note"/>
      </xsd:simpleType>
    </xsd:element>
    <xsd:element name="EmailTo" ma:index="9" nillable="true" ma:displayName="E-Mail To" ma:hidden="true" ma:internalName="EmailTo">
      <xsd:simpleType>
        <xsd:restriction base="dms:Note"/>
      </xsd:simpleType>
    </xsd:element>
    <xsd:element name="EmailCc" ma:index="10" nillable="true" ma:displayName="E-Mail Cc" ma:hidden="true" ma:internalName="EmailCc">
      <xsd:simpleType>
        <xsd:restriction base="dms:Note"/>
      </xsd:simpleType>
    </xsd:element>
    <xsd:element name="EmailFrom" ma:index="11" nillable="true" ma:displayName="E-Mail From" ma:hidden="true" ma:internalName="EmailFrom">
      <xsd:simpleType>
        <xsd:restriction base="dms:Text"/>
      </xsd:simpleType>
    </xsd:element>
    <xsd:element name="EmailSubject" ma:index="12" nillable="true" ma:displayName="E-Mail Subject" ma:hidden="true" ma:internalName="EmailSubjec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>
  <documentManagement>
    <EmailTo xmlns="http://schemas.microsoft.com/sharepoint/v3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3ECF2BD-66CE-44EB-951D-7E26C66894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FAED1E-A97D-4F0A-ACCD-E6B5D99024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53654C68-530E-4657-B79F-BF6491B7D6BA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FD05DA1-6D63-49E7-BBC9-B67A0A3AE717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sharepoint/v3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1579</TotalTime>
  <Words>553</Words>
  <Application>Microsoft Office PowerPoint</Application>
  <PresentationFormat>On-screen Show (4:3)</PresentationFormat>
  <Paragraphs>92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PPT - PowerPoint Design Template</vt:lpstr>
      <vt:lpstr>Faculty Selection, Retention and Development  </vt:lpstr>
      <vt:lpstr>Globe Education Network</vt:lpstr>
      <vt:lpstr>Slide 3</vt:lpstr>
      <vt:lpstr> Retention of faculty increases when: </vt:lpstr>
      <vt:lpstr>Retention of faculty increases when (continued):</vt:lpstr>
      <vt:lpstr>Faculty Selection</vt:lpstr>
      <vt:lpstr>Best Practices Break-out Groups</vt:lpstr>
      <vt:lpstr>Creating Interview Questions</vt:lpstr>
      <vt:lpstr>New faculty understand what is expected of them  (Selection and Development) </vt:lpstr>
      <vt:lpstr>Continuing faculty understand what is expected of them  (Development):   </vt:lpstr>
      <vt:lpstr>Faculty are continually supported in their development process and faculty have opportunities to learn and improve their teaching (Development) </vt:lpstr>
      <vt:lpstr>Faculty have someone to talk to about their progress in the classroom (Development)</vt:lpstr>
      <vt:lpstr>Faculty receive recognition for doing a job well done (Retention) </vt:lpstr>
      <vt:lpstr>Faculty have the equipment and  materials so they can teach their courses successfully (Retention) </vt:lpstr>
      <vt:lpstr>Faculty feel their opinion is valued (Retention) </vt:lpstr>
      <vt:lpstr>Retention of faculty increases when:</vt:lpstr>
      <vt:lpstr>Retention of faculty increases when (continued):</vt:lpstr>
      <vt:lpstr>Contact</vt:lpstr>
    </vt:vector>
  </TitlesOfParts>
  <Company>Globe University / Minnesota 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judell</dc:creator>
  <cp:lastModifiedBy>jennyf</cp:lastModifiedBy>
  <cp:revision>118</cp:revision>
  <dcterms:created xsi:type="dcterms:W3CDTF">2009-01-14T20:45:46Z</dcterms:created>
  <dcterms:modified xsi:type="dcterms:W3CDTF">2010-10-15T18:30:06Z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EmailTo">
    <vt:lpwstr/>
  </property>
  <property fmtid="{D5CDD505-2E9C-101B-9397-08002B2CF9AE}" pid="4" name="EmailSender">
    <vt:lpwstr/>
  </property>
  <property fmtid="{D5CDD505-2E9C-101B-9397-08002B2CF9AE}" pid="5" name="EmailFrom">
    <vt:lpwstr/>
  </property>
  <property fmtid="{D5CDD505-2E9C-101B-9397-08002B2CF9AE}" pid="6" name="EmailSubject">
    <vt:lpwstr/>
  </property>
  <property fmtid="{D5CDD505-2E9C-101B-9397-08002B2CF9AE}" pid="7" name="EmailCc">
    <vt:lpwstr/>
  </property>
</Properties>
</file>