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7" r:id="rId5"/>
    <p:sldId id="258" r:id="rId6"/>
    <p:sldId id="272" r:id="rId7"/>
    <p:sldId id="260" r:id="rId8"/>
    <p:sldId id="262" r:id="rId9"/>
    <p:sldId id="261" r:id="rId10"/>
    <p:sldId id="270" r:id="rId11"/>
    <p:sldId id="263" r:id="rId12"/>
    <p:sldId id="264" r:id="rId13"/>
    <p:sldId id="269" r:id="rId14"/>
    <p:sldId id="268" r:id="rId15"/>
    <p:sldId id="271" r:id="rId16"/>
    <p:sldId id="265"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603269-3C54-4074-A14C-15F1E9FD2E3A}" v="12" dt="2021-10-18T19:22:11.2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192"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059DA5-842D-40E7-93B7-0279A9F837AA}"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92C0C3BF-F06E-4B95-85AD-3A908E9ABE8D}">
      <dgm:prSet/>
      <dgm:spPr/>
      <dgm:t>
        <a:bodyPr/>
        <a:lstStyle/>
        <a:p>
          <a:r>
            <a:rPr lang="en-US"/>
            <a:t>Think about the people you have interacted with in your life (personally or through media or social media). </a:t>
          </a:r>
        </a:p>
      </dgm:t>
    </dgm:pt>
    <dgm:pt modelId="{FFC7C8A5-7EC7-49E7-9316-93313E179918}" type="parTrans" cxnId="{423BF82C-632E-4F46-9997-C9A7CA4A1950}">
      <dgm:prSet/>
      <dgm:spPr/>
      <dgm:t>
        <a:bodyPr/>
        <a:lstStyle/>
        <a:p>
          <a:endParaRPr lang="en-US"/>
        </a:p>
      </dgm:t>
    </dgm:pt>
    <dgm:pt modelId="{4C0BCF0A-A139-4F66-8C7C-1A75117FF3E6}" type="sibTrans" cxnId="{423BF82C-632E-4F46-9997-C9A7CA4A1950}">
      <dgm:prSet phldrT="1" phldr="0"/>
      <dgm:spPr/>
      <dgm:t>
        <a:bodyPr/>
        <a:lstStyle/>
        <a:p>
          <a:r>
            <a:rPr lang="en-US"/>
            <a:t>1</a:t>
          </a:r>
        </a:p>
      </dgm:t>
    </dgm:pt>
    <dgm:pt modelId="{AD3B5D9E-96E1-40E9-A9E6-C0A8E739173E}">
      <dgm:prSet/>
      <dgm:spPr/>
      <dgm:t>
        <a:bodyPr/>
        <a:lstStyle/>
        <a:p>
          <a:r>
            <a:rPr lang="en-US" dirty="0"/>
            <a:t>Select one person and, in the chat, tell us how that person influenced you. </a:t>
          </a:r>
        </a:p>
      </dgm:t>
    </dgm:pt>
    <dgm:pt modelId="{C010A58A-130F-4C2E-90AE-721204F10031}" type="parTrans" cxnId="{C7830CB9-3849-41F3-A5B7-220E8F40EAED}">
      <dgm:prSet/>
      <dgm:spPr/>
      <dgm:t>
        <a:bodyPr/>
        <a:lstStyle/>
        <a:p>
          <a:endParaRPr lang="en-US"/>
        </a:p>
      </dgm:t>
    </dgm:pt>
    <dgm:pt modelId="{C1858658-048A-4193-A3F7-5A0EC54846BA}" type="sibTrans" cxnId="{C7830CB9-3849-41F3-A5B7-220E8F40EAED}">
      <dgm:prSet phldrT="2" phldr="0"/>
      <dgm:spPr/>
      <dgm:t>
        <a:bodyPr/>
        <a:lstStyle/>
        <a:p>
          <a:r>
            <a:rPr lang="en-US"/>
            <a:t>2</a:t>
          </a:r>
        </a:p>
      </dgm:t>
    </dgm:pt>
    <dgm:pt modelId="{314C5FBC-AA3C-4D80-85A2-A910EE0DD693}">
      <dgm:prSet/>
      <dgm:spPr/>
      <dgm:t>
        <a:bodyPr/>
        <a:lstStyle/>
        <a:p>
          <a:r>
            <a:rPr lang="en-US" dirty="0"/>
            <a:t>Feel free to read and respond to each others comments in the chat</a:t>
          </a:r>
        </a:p>
      </dgm:t>
    </dgm:pt>
    <dgm:pt modelId="{42A217B6-5511-479A-BB73-BF65E2A845A0}" type="parTrans" cxnId="{27C7DC2B-003F-43C5-916D-50073F31C0E5}">
      <dgm:prSet/>
      <dgm:spPr/>
      <dgm:t>
        <a:bodyPr/>
        <a:lstStyle/>
        <a:p>
          <a:endParaRPr lang="en-US"/>
        </a:p>
      </dgm:t>
    </dgm:pt>
    <dgm:pt modelId="{F2101E3E-A010-47AC-AE9E-383D19A7016B}" type="sibTrans" cxnId="{27C7DC2B-003F-43C5-916D-50073F31C0E5}">
      <dgm:prSet phldrT="3" phldr="0"/>
      <dgm:spPr/>
      <dgm:t>
        <a:bodyPr/>
        <a:lstStyle/>
        <a:p>
          <a:r>
            <a:rPr lang="en-US"/>
            <a:t>3</a:t>
          </a:r>
        </a:p>
      </dgm:t>
    </dgm:pt>
    <dgm:pt modelId="{9176EBFC-3E05-4D45-98C2-65E007EF98AD}" type="pres">
      <dgm:prSet presAssocID="{05059DA5-842D-40E7-93B7-0279A9F837AA}" presName="Name0" presStyleCnt="0">
        <dgm:presLayoutVars>
          <dgm:animLvl val="lvl"/>
          <dgm:resizeHandles val="exact"/>
        </dgm:presLayoutVars>
      </dgm:prSet>
      <dgm:spPr/>
    </dgm:pt>
    <dgm:pt modelId="{90B30A76-7ED9-4711-91D0-2CF48EDB11D3}" type="pres">
      <dgm:prSet presAssocID="{92C0C3BF-F06E-4B95-85AD-3A908E9ABE8D}" presName="compositeNode" presStyleCnt="0">
        <dgm:presLayoutVars>
          <dgm:bulletEnabled val="1"/>
        </dgm:presLayoutVars>
      </dgm:prSet>
      <dgm:spPr/>
    </dgm:pt>
    <dgm:pt modelId="{7B9A3687-C701-48F0-B712-380BBB72C29E}" type="pres">
      <dgm:prSet presAssocID="{92C0C3BF-F06E-4B95-85AD-3A908E9ABE8D}" presName="bgRect" presStyleLbl="bgAccFollowNode1" presStyleIdx="0" presStyleCnt="3"/>
      <dgm:spPr/>
    </dgm:pt>
    <dgm:pt modelId="{D5573F29-ED17-49F0-B661-DE0ED36730DD}" type="pres">
      <dgm:prSet presAssocID="{4C0BCF0A-A139-4F66-8C7C-1A75117FF3E6}" presName="sibTransNodeCircle" presStyleLbl="alignNode1" presStyleIdx="0" presStyleCnt="6">
        <dgm:presLayoutVars>
          <dgm:chMax val="0"/>
          <dgm:bulletEnabled/>
        </dgm:presLayoutVars>
      </dgm:prSet>
      <dgm:spPr/>
    </dgm:pt>
    <dgm:pt modelId="{774A20F0-167F-43D9-9878-D8855BD2EEE4}" type="pres">
      <dgm:prSet presAssocID="{92C0C3BF-F06E-4B95-85AD-3A908E9ABE8D}" presName="bottomLine" presStyleLbl="alignNode1" presStyleIdx="1" presStyleCnt="6">
        <dgm:presLayoutVars/>
      </dgm:prSet>
      <dgm:spPr/>
    </dgm:pt>
    <dgm:pt modelId="{22480380-71CF-468D-AD2A-2C4761F20EA1}" type="pres">
      <dgm:prSet presAssocID="{92C0C3BF-F06E-4B95-85AD-3A908E9ABE8D}" presName="nodeText" presStyleLbl="bgAccFollowNode1" presStyleIdx="0" presStyleCnt="3">
        <dgm:presLayoutVars>
          <dgm:bulletEnabled val="1"/>
        </dgm:presLayoutVars>
      </dgm:prSet>
      <dgm:spPr/>
    </dgm:pt>
    <dgm:pt modelId="{5CB9FC3D-5AFA-47F4-A65E-7521679DA790}" type="pres">
      <dgm:prSet presAssocID="{4C0BCF0A-A139-4F66-8C7C-1A75117FF3E6}" presName="sibTrans" presStyleCnt="0"/>
      <dgm:spPr/>
    </dgm:pt>
    <dgm:pt modelId="{0D5826C4-F462-4320-A32E-FB58FAFFDA3C}" type="pres">
      <dgm:prSet presAssocID="{AD3B5D9E-96E1-40E9-A9E6-C0A8E739173E}" presName="compositeNode" presStyleCnt="0">
        <dgm:presLayoutVars>
          <dgm:bulletEnabled val="1"/>
        </dgm:presLayoutVars>
      </dgm:prSet>
      <dgm:spPr/>
    </dgm:pt>
    <dgm:pt modelId="{78CBC070-8C06-446C-A3FA-7FBBDC4F320B}" type="pres">
      <dgm:prSet presAssocID="{AD3B5D9E-96E1-40E9-A9E6-C0A8E739173E}" presName="bgRect" presStyleLbl="bgAccFollowNode1" presStyleIdx="1" presStyleCnt="3"/>
      <dgm:spPr/>
    </dgm:pt>
    <dgm:pt modelId="{11D4FB92-112E-4CBB-89C8-C1CEC0F5B3F4}" type="pres">
      <dgm:prSet presAssocID="{C1858658-048A-4193-A3F7-5A0EC54846BA}" presName="sibTransNodeCircle" presStyleLbl="alignNode1" presStyleIdx="2" presStyleCnt="6">
        <dgm:presLayoutVars>
          <dgm:chMax val="0"/>
          <dgm:bulletEnabled/>
        </dgm:presLayoutVars>
      </dgm:prSet>
      <dgm:spPr/>
    </dgm:pt>
    <dgm:pt modelId="{83F776E2-8CCA-49E0-8558-D857B2241C26}" type="pres">
      <dgm:prSet presAssocID="{AD3B5D9E-96E1-40E9-A9E6-C0A8E739173E}" presName="bottomLine" presStyleLbl="alignNode1" presStyleIdx="3" presStyleCnt="6">
        <dgm:presLayoutVars/>
      </dgm:prSet>
      <dgm:spPr/>
    </dgm:pt>
    <dgm:pt modelId="{A5C99410-54AE-4396-A7C6-A429F8F17719}" type="pres">
      <dgm:prSet presAssocID="{AD3B5D9E-96E1-40E9-A9E6-C0A8E739173E}" presName="nodeText" presStyleLbl="bgAccFollowNode1" presStyleIdx="1" presStyleCnt="3">
        <dgm:presLayoutVars>
          <dgm:bulletEnabled val="1"/>
        </dgm:presLayoutVars>
      </dgm:prSet>
      <dgm:spPr/>
    </dgm:pt>
    <dgm:pt modelId="{1CF813DB-4913-4351-ACD6-5DC2DF6B0680}" type="pres">
      <dgm:prSet presAssocID="{C1858658-048A-4193-A3F7-5A0EC54846BA}" presName="sibTrans" presStyleCnt="0"/>
      <dgm:spPr/>
    </dgm:pt>
    <dgm:pt modelId="{1B3F2E36-CBFA-4D9E-9806-C36E651CF03F}" type="pres">
      <dgm:prSet presAssocID="{314C5FBC-AA3C-4D80-85A2-A910EE0DD693}" presName="compositeNode" presStyleCnt="0">
        <dgm:presLayoutVars>
          <dgm:bulletEnabled val="1"/>
        </dgm:presLayoutVars>
      </dgm:prSet>
      <dgm:spPr/>
    </dgm:pt>
    <dgm:pt modelId="{88415C14-C9D1-4048-84BB-9CDBD037CFE0}" type="pres">
      <dgm:prSet presAssocID="{314C5FBC-AA3C-4D80-85A2-A910EE0DD693}" presName="bgRect" presStyleLbl="bgAccFollowNode1" presStyleIdx="2" presStyleCnt="3"/>
      <dgm:spPr/>
    </dgm:pt>
    <dgm:pt modelId="{4D317F1C-B59D-4F2D-A725-E85898A2AEAE}" type="pres">
      <dgm:prSet presAssocID="{F2101E3E-A010-47AC-AE9E-383D19A7016B}" presName="sibTransNodeCircle" presStyleLbl="alignNode1" presStyleIdx="4" presStyleCnt="6">
        <dgm:presLayoutVars>
          <dgm:chMax val="0"/>
          <dgm:bulletEnabled/>
        </dgm:presLayoutVars>
      </dgm:prSet>
      <dgm:spPr/>
    </dgm:pt>
    <dgm:pt modelId="{272368C0-F323-4B58-BDEA-C587A42AB487}" type="pres">
      <dgm:prSet presAssocID="{314C5FBC-AA3C-4D80-85A2-A910EE0DD693}" presName="bottomLine" presStyleLbl="alignNode1" presStyleIdx="5" presStyleCnt="6">
        <dgm:presLayoutVars/>
      </dgm:prSet>
      <dgm:spPr/>
    </dgm:pt>
    <dgm:pt modelId="{1B3218ED-24F9-4BB1-B5B3-D658AA90D05B}" type="pres">
      <dgm:prSet presAssocID="{314C5FBC-AA3C-4D80-85A2-A910EE0DD693}" presName="nodeText" presStyleLbl="bgAccFollowNode1" presStyleIdx="2" presStyleCnt="3">
        <dgm:presLayoutVars>
          <dgm:bulletEnabled val="1"/>
        </dgm:presLayoutVars>
      </dgm:prSet>
      <dgm:spPr/>
    </dgm:pt>
  </dgm:ptLst>
  <dgm:cxnLst>
    <dgm:cxn modelId="{C1A4A410-6327-445D-ADAE-509E3AFA23D5}" type="presOf" srcId="{92C0C3BF-F06E-4B95-85AD-3A908E9ABE8D}" destId="{7B9A3687-C701-48F0-B712-380BBB72C29E}" srcOrd="0" destOrd="0" presId="urn:microsoft.com/office/officeart/2016/7/layout/BasicLinearProcessNumbered"/>
    <dgm:cxn modelId="{27C7DC2B-003F-43C5-916D-50073F31C0E5}" srcId="{05059DA5-842D-40E7-93B7-0279A9F837AA}" destId="{314C5FBC-AA3C-4D80-85A2-A910EE0DD693}" srcOrd="2" destOrd="0" parTransId="{42A217B6-5511-479A-BB73-BF65E2A845A0}" sibTransId="{F2101E3E-A010-47AC-AE9E-383D19A7016B}"/>
    <dgm:cxn modelId="{423BF82C-632E-4F46-9997-C9A7CA4A1950}" srcId="{05059DA5-842D-40E7-93B7-0279A9F837AA}" destId="{92C0C3BF-F06E-4B95-85AD-3A908E9ABE8D}" srcOrd="0" destOrd="0" parTransId="{FFC7C8A5-7EC7-49E7-9316-93313E179918}" sibTransId="{4C0BCF0A-A139-4F66-8C7C-1A75117FF3E6}"/>
    <dgm:cxn modelId="{24895D45-42B8-45EF-A812-CD422924BDC8}" type="presOf" srcId="{C1858658-048A-4193-A3F7-5A0EC54846BA}" destId="{11D4FB92-112E-4CBB-89C8-C1CEC0F5B3F4}" srcOrd="0" destOrd="0" presId="urn:microsoft.com/office/officeart/2016/7/layout/BasicLinearProcessNumbered"/>
    <dgm:cxn modelId="{096C8E6F-EB0E-47C6-A70C-97E2E2431CDB}" type="presOf" srcId="{AD3B5D9E-96E1-40E9-A9E6-C0A8E739173E}" destId="{78CBC070-8C06-446C-A3FA-7FBBDC4F320B}" srcOrd="0" destOrd="0" presId="urn:microsoft.com/office/officeart/2016/7/layout/BasicLinearProcessNumbered"/>
    <dgm:cxn modelId="{305AF67C-B20E-467D-8006-71A2C5A02514}" type="presOf" srcId="{314C5FBC-AA3C-4D80-85A2-A910EE0DD693}" destId="{1B3218ED-24F9-4BB1-B5B3-D658AA90D05B}" srcOrd="1" destOrd="0" presId="urn:microsoft.com/office/officeart/2016/7/layout/BasicLinearProcessNumbered"/>
    <dgm:cxn modelId="{F3C34AA0-2D0E-45E1-B9C0-123BC5817EF4}" type="presOf" srcId="{AD3B5D9E-96E1-40E9-A9E6-C0A8E739173E}" destId="{A5C99410-54AE-4396-A7C6-A429F8F17719}" srcOrd="1" destOrd="0" presId="urn:microsoft.com/office/officeart/2016/7/layout/BasicLinearProcessNumbered"/>
    <dgm:cxn modelId="{03BB5EA5-AC92-4526-8696-784F49789A2C}" type="presOf" srcId="{4C0BCF0A-A139-4F66-8C7C-1A75117FF3E6}" destId="{D5573F29-ED17-49F0-B661-DE0ED36730DD}" srcOrd="0" destOrd="0" presId="urn:microsoft.com/office/officeart/2016/7/layout/BasicLinearProcessNumbered"/>
    <dgm:cxn modelId="{C7830CB9-3849-41F3-A5B7-220E8F40EAED}" srcId="{05059DA5-842D-40E7-93B7-0279A9F837AA}" destId="{AD3B5D9E-96E1-40E9-A9E6-C0A8E739173E}" srcOrd="1" destOrd="0" parTransId="{C010A58A-130F-4C2E-90AE-721204F10031}" sibTransId="{C1858658-048A-4193-A3F7-5A0EC54846BA}"/>
    <dgm:cxn modelId="{4BD598C7-9460-41D0-89CE-4E53F81D83E4}" type="presOf" srcId="{92C0C3BF-F06E-4B95-85AD-3A908E9ABE8D}" destId="{22480380-71CF-468D-AD2A-2C4761F20EA1}" srcOrd="1" destOrd="0" presId="urn:microsoft.com/office/officeart/2016/7/layout/BasicLinearProcessNumbered"/>
    <dgm:cxn modelId="{B13A00C9-B9BA-4C8A-BEBA-9087E2560E88}" type="presOf" srcId="{F2101E3E-A010-47AC-AE9E-383D19A7016B}" destId="{4D317F1C-B59D-4F2D-A725-E85898A2AEAE}" srcOrd="0" destOrd="0" presId="urn:microsoft.com/office/officeart/2016/7/layout/BasicLinearProcessNumbered"/>
    <dgm:cxn modelId="{74FAA8D1-3A6B-4555-9CC5-B6366016EF58}" type="presOf" srcId="{314C5FBC-AA3C-4D80-85A2-A910EE0DD693}" destId="{88415C14-C9D1-4048-84BB-9CDBD037CFE0}" srcOrd="0" destOrd="0" presId="urn:microsoft.com/office/officeart/2016/7/layout/BasicLinearProcessNumbered"/>
    <dgm:cxn modelId="{7EC44FE5-0F6E-48F3-9BBF-61010BC74971}" type="presOf" srcId="{05059DA5-842D-40E7-93B7-0279A9F837AA}" destId="{9176EBFC-3E05-4D45-98C2-65E007EF98AD}" srcOrd="0" destOrd="0" presId="urn:microsoft.com/office/officeart/2016/7/layout/BasicLinearProcessNumbered"/>
    <dgm:cxn modelId="{1A8482F2-F777-4E23-8040-01AA5EECF48B}" type="presParOf" srcId="{9176EBFC-3E05-4D45-98C2-65E007EF98AD}" destId="{90B30A76-7ED9-4711-91D0-2CF48EDB11D3}" srcOrd="0" destOrd="0" presId="urn:microsoft.com/office/officeart/2016/7/layout/BasicLinearProcessNumbered"/>
    <dgm:cxn modelId="{3DA0AAD4-99C4-4B1A-BE5E-E501ED3A99DC}" type="presParOf" srcId="{90B30A76-7ED9-4711-91D0-2CF48EDB11D3}" destId="{7B9A3687-C701-48F0-B712-380BBB72C29E}" srcOrd="0" destOrd="0" presId="urn:microsoft.com/office/officeart/2016/7/layout/BasicLinearProcessNumbered"/>
    <dgm:cxn modelId="{2BA46852-E8A1-484F-8DC0-228651840A64}" type="presParOf" srcId="{90B30A76-7ED9-4711-91D0-2CF48EDB11D3}" destId="{D5573F29-ED17-49F0-B661-DE0ED36730DD}" srcOrd="1" destOrd="0" presId="urn:microsoft.com/office/officeart/2016/7/layout/BasicLinearProcessNumbered"/>
    <dgm:cxn modelId="{9B447253-6D35-40A1-9098-87D4ACCE52AE}" type="presParOf" srcId="{90B30A76-7ED9-4711-91D0-2CF48EDB11D3}" destId="{774A20F0-167F-43D9-9878-D8855BD2EEE4}" srcOrd="2" destOrd="0" presId="urn:microsoft.com/office/officeart/2016/7/layout/BasicLinearProcessNumbered"/>
    <dgm:cxn modelId="{2D8408B4-CA58-4286-A6DE-4FCD77A76063}" type="presParOf" srcId="{90B30A76-7ED9-4711-91D0-2CF48EDB11D3}" destId="{22480380-71CF-468D-AD2A-2C4761F20EA1}" srcOrd="3" destOrd="0" presId="urn:microsoft.com/office/officeart/2016/7/layout/BasicLinearProcessNumbered"/>
    <dgm:cxn modelId="{4051E68B-6022-4B41-A5AD-74DE9446F69E}" type="presParOf" srcId="{9176EBFC-3E05-4D45-98C2-65E007EF98AD}" destId="{5CB9FC3D-5AFA-47F4-A65E-7521679DA790}" srcOrd="1" destOrd="0" presId="urn:microsoft.com/office/officeart/2016/7/layout/BasicLinearProcessNumbered"/>
    <dgm:cxn modelId="{1C213492-EE1A-4BAA-9988-DB19A96368D0}" type="presParOf" srcId="{9176EBFC-3E05-4D45-98C2-65E007EF98AD}" destId="{0D5826C4-F462-4320-A32E-FB58FAFFDA3C}" srcOrd="2" destOrd="0" presId="urn:microsoft.com/office/officeart/2016/7/layout/BasicLinearProcessNumbered"/>
    <dgm:cxn modelId="{60D6E84B-7590-4C26-8994-A3ED12EBFCAB}" type="presParOf" srcId="{0D5826C4-F462-4320-A32E-FB58FAFFDA3C}" destId="{78CBC070-8C06-446C-A3FA-7FBBDC4F320B}" srcOrd="0" destOrd="0" presId="urn:microsoft.com/office/officeart/2016/7/layout/BasicLinearProcessNumbered"/>
    <dgm:cxn modelId="{03256D8E-BC59-484C-8657-B67F581FF7D9}" type="presParOf" srcId="{0D5826C4-F462-4320-A32E-FB58FAFFDA3C}" destId="{11D4FB92-112E-4CBB-89C8-C1CEC0F5B3F4}" srcOrd="1" destOrd="0" presId="urn:microsoft.com/office/officeart/2016/7/layout/BasicLinearProcessNumbered"/>
    <dgm:cxn modelId="{729DF1AC-81DF-4FF7-A30C-A76C012BDAF1}" type="presParOf" srcId="{0D5826C4-F462-4320-A32E-FB58FAFFDA3C}" destId="{83F776E2-8CCA-49E0-8558-D857B2241C26}" srcOrd="2" destOrd="0" presId="urn:microsoft.com/office/officeart/2016/7/layout/BasicLinearProcessNumbered"/>
    <dgm:cxn modelId="{F8EB26EB-F8BC-4697-87E2-E8C8B640E7FB}" type="presParOf" srcId="{0D5826C4-F462-4320-A32E-FB58FAFFDA3C}" destId="{A5C99410-54AE-4396-A7C6-A429F8F17719}" srcOrd="3" destOrd="0" presId="urn:microsoft.com/office/officeart/2016/7/layout/BasicLinearProcessNumbered"/>
    <dgm:cxn modelId="{DFEAFBE1-B518-4004-B16A-04A84894E80B}" type="presParOf" srcId="{9176EBFC-3E05-4D45-98C2-65E007EF98AD}" destId="{1CF813DB-4913-4351-ACD6-5DC2DF6B0680}" srcOrd="3" destOrd="0" presId="urn:microsoft.com/office/officeart/2016/7/layout/BasicLinearProcessNumbered"/>
    <dgm:cxn modelId="{91C3E7CE-825E-4741-9DFC-D8A0EBEF92C4}" type="presParOf" srcId="{9176EBFC-3E05-4D45-98C2-65E007EF98AD}" destId="{1B3F2E36-CBFA-4D9E-9806-C36E651CF03F}" srcOrd="4" destOrd="0" presId="urn:microsoft.com/office/officeart/2016/7/layout/BasicLinearProcessNumbered"/>
    <dgm:cxn modelId="{08CDC2C3-17F2-4F87-BC1C-141C3088B6B6}" type="presParOf" srcId="{1B3F2E36-CBFA-4D9E-9806-C36E651CF03F}" destId="{88415C14-C9D1-4048-84BB-9CDBD037CFE0}" srcOrd="0" destOrd="0" presId="urn:microsoft.com/office/officeart/2016/7/layout/BasicLinearProcessNumbered"/>
    <dgm:cxn modelId="{9EDE2DE1-18F9-4955-8E29-CF678784B0E6}" type="presParOf" srcId="{1B3F2E36-CBFA-4D9E-9806-C36E651CF03F}" destId="{4D317F1C-B59D-4F2D-A725-E85898A2AEAE}" srcOrd="1" destOrd="0" presId="urn:microsoft.com/office/officeart/2016/7/layout/BasicLinearProcessNumbered"/>
    <dgm:cxn modelId="{9B2176E4-445F-4F4A-AFA1-EF02BB3206B4}" type="presParOf" srcId="{1B3F2E36-CBFA-4D9E-9806-C36E651CF03F}" destId="{272368C0-F323-4B58-BDEA-C587A42AB487}" srcOrd="2" destOrd="0" presId="urn:microsoft.com/office/officeart/2016/7/layout/BasicLinearProcessNumbered"/>
    <dgm:cxn modelId="{F8D75DEB-9EE6-4A95-A3D1-D69736141E79}" type="presParOf" srcId="{1B3F2E36-CBFA-4D9E-9806-C36E651CF03F}" destId="{1B3218ED-24F9-4BB1-B5B3-D658AA90D05B}"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9A3687-C701-48F0-B712-380BBB72C29E}">
      <dsp:nvSpPr>
        <dsp:cNvPr id="0" name=""/>
        <dsp:cNvSpPr/>
      </dsp:nvSpPr>
      <dsp:spPr>
        <a:xfrm>
          <a:off x="0" y="0"/>
          <a:ext cx="3286125" cy="394887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022350">
            <a:lnSpc>
              <a:spcPct val="90000"/>
            </a:lnSpc>
            <a:spcBef>
              <a:spcPct val="0"/>
            </a:spcBef>
            <a:spcAft>
              <a:spcPct val="35000"/>
            </a:spcAft>
            <a:buNone/>
          </a:pPr>
          <a:r>
            <a:rPr lang="en-US" sz="2300" kern="1200"/>
            <a:t>Think about the people you have interacted with in your life (personally or through media or social media). </a:t>
          </a:r>
        </a:p>
      </dsp:txBody>
      <dsp:txXfrm>
        <a:off x="0" y="1500572"/>
        <a:ext cx="3286125" cy="2369325"/>
      </dsp:txXfrm>
    </dsp:sp>
    <dsp:sp modelId="{D5573F29-ED17-49F0-B661-DE0ED36730DD}">
      <dsp:nvSpPr>
        <dsp:cNvPr id="0" name=""/>
        <dsp:cNvSpPr/>
      </dsp:nvSpPr>
      <dsp:spPr>
        <a:xfrm>
          <a:off x="1050731" y="394887"/>
          <a:ext cx="1184662" cy="118466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361" tIns="12700" rIns="92361"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24221" y="568377"/>
        <a:ext cx="837682" cy="837682"/>
      </dsp:txXfrm>
    </dsp:sp>
    <dsp:sp modelId="{774A20F0-167F-43D9-9878-D8855BD2EEE4}">
      <dsp:nvSpPr>
        <dsp:cNvPr id="0" name=""/>
        <dsp:cNvSpPr/>
      </dsp:nvSpPr>
      <dsp:spPr>
        <a:xfrm>
          <a:off x="0" y="3948804"/>
          <a:ext cx="3286125"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CBC070-8C06-446C-A3FA-7FBBDC4F320B}">
      <dsp:nvSpPr>
        <dsp:cNvPr id="0" name=""/>
        <dsp:cNvSpPr/>
      </dsp:nvSpPr>
      <dsp:spPr>
        <a:xfrm>
          <a:off x="3614737" y="0"/>
          <a:ext cx="3286125" cy="3948876"/>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022350">
            <a:lnSpc>
              <a:spcPct val="90000"/>
            </a:lnSpc>
            <a:spcBef>
              <a:spcPct val="0"/>
            </a:spcBef>
            <a:spcAft>
              <a:spcPct val="35000"/>
            </a:spcAft>
            <a:buNone/>
          </a:pPr>
          <a:r>
            <a:rPr lang="en-US" sz="2300" kern="1200" dirty="0"/>
            <a:t>Select one person and, in the chat, tell us how that person influenced you. </a:t>
          </a:r>
        </a:p>
      </dsp:txBody>
      <dsp:txXfrm>
        <a:off x="3614737" y="1500572"/>
        <a:ext cx="3286125" cy="2369325"/>
      </dsp:txXfrm>
    </dsp:sp>
    <dsp:sp modelId="{11D4FB92-112E-4CBB-89C8-C1CEC0F5B3F4}">
      <dsp:nvSpPr>
        <dsp:cNvPr id="0" name=""/>
        <dsp:cNvSpPr/>
      </dsp:nvSpPr>
      <dsp:spPr>
        <a:xfrm>
          <a:off x="4665468" y="394887"/>
          <a:ext cx="1184662" cy="1184662"/>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361" tIns="12700" rIns="92361"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838958" y="568377"/>
        <a:ext cx="837682" cy="837682"/>
      </dsp:txXfrm>
    </dsp:sp>
    <dsp:sp modelId="{83F776E2-8CCA-49E0-8558-D857B2241C26}">
      <dsp:nvSpPr>
        <dsp:cNvPr id="0" name=""/>
        <dsp:cNvSpPr/>
      </dsp:nvSpPr>
      <dsp:spPr>
        <a:xfrm>
          <a:off x="3614737" y="3948804"/>
          <a:ext cx="3286125"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415C14-C9D1-4048-84BB-9CDBD037CFE0}">
      <dsp:nvSpPr>
        <dsp:cNvPr id="0" name=""/>
        <dsp:cNvSpPr/>
      </dsp:nvSpPr>
      <dsp:spPr>
        <a:xfrm>
          <a:off x="7229475" y="0"/>
          <a:ext cx="3286125" cy="3948876"/>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022350">
            <a:lnSpc>
              <a:spcPct val="90000"/>
            </a:lnSpc>
            <a:spcBef>
              <a:spcPct val="0"/>
            </a:spcBef>
            <a:spcAft>
              <a:spcPct val="35000"/>
            </a:spcAft>
            <a:buNone/>
          </a:pPr>
          <a:r>
            <a:rPr lang="en-US" sz="2300" kern="1200" dirty="0"/>
            <a:t>Feel free to read and respond to each others comments in the chat</a:t>
          </a:r>
        </a:p>
      </dsp:txBody>
      <dsp:txXfrm>
        <a:off x="7229475" y="1500572"/>
        <a:ext cx="3286125" cy="2369325"/>
      </dsp:txXfrm>
    </dsp:sp>
    <dsp:sp modelId="{4D317F1C-B59D-4F2D-A725-E85898A2AEAE}">
      <dsp:nvSpPr>
        <dsp:cNvPr id="0" name=""/>
        <dsp:cNvSpPr/>
      </dsp:nvSpPr>
      <dsp:spPr>
        <a:xfrm>
          <a:off x="8280206" y="394887"/>
          <a:ext cx="1184662" cy="1184662"/>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361" tIns="12700" rIns="92361"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53696" y="568377"/>
        <a:ext cx="837682" cy="837682"/>
      </dsp:txXfrm>
    </dsp:sp>
    <dsp:sp modelId="{272368C0-F323-4B58-BDEA-C587A42AB487}">
      <dsp:nvSpPr>
        <dsp:cNvPr id="0" name=""/>
        <dsp:cNvSpPr/>
      </dsp:nvSpPr>
      <dsp:spPr>
        <a:xfrm>
          <a:off x="7229475" y="3948804"/>
          <a:ext cx="328612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6FFE9-AB21-4FC1-BB27-BDB3F2B5B6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6084AB-B0F0-4844-9D72-BD5BCE8B0B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66DE0C-8A46-4CA3-8BDB-4EE34A549384}"/>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5" name="Footer Placeholder 4">
            <a:extLst>
              <a:ext uri="{FF2B5EF4-FFF2-40B4-BE49-F238E27FC236}">
                <a16:creationId xmlns:a16="http://schemas.microsoft.com/office/drawing/2014/main" id="{3F2370E1-64F2-4E1D-9A78-D58829873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4923B1-9822-44FB-A325-C8E80C3A95E0}"/>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2463097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88EE5-EB1B-487B-91AD-0ACC255BCC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4AB03-F891-4197-B867-7553E81375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39667-D1FF-4776-8EF0-5A12129D5BAB}"/>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5" name="Footer Placeholder 4">
            <a:extLst>
              <a:ext uri="{FF2B5EF4-FFF2-40B4-BE49-F238E27FC236}">
                <a16:creationId xmlns:a16="http://schemas.microsoft.com/office/drawing/2014/main" id="{144D9609-FF2D-49F6-AE00-884E94B46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E563E7-99D7-450D-B8B1-269E9ACC3519}"/>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162256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91D03D-F910-44EE-93A3-C8AEACCA14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EC7E5F-5388-4C65-B562-9E8BA392F7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631FE5-2478-499D-8146-991A75E43E69}"/>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5" name="Footer Placeholder 4">
            <a:extLst>
              <a:ext uri="{FF2B5EF4-FFF2-40B4-BE49-F238E27FC236}">
                <a16:creationId xmlns:a16="http://schemas.microsoft.com/office/drawing/2014/main" id="{3044C7D9-22E4-4946-B1D2-AB061C6F5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048C0-76AA-49EF-9EB6-73C6ED1477D3}"/>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268033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11D2-A7DC-4F06-9484-18753B8E9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3F59D1-3EE1-4102-A870-CA6F6352C8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1DBA3-B641-45C5-B509-1E5CFA343D63}"/>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5" name="Footer Placeholder 4">
            <a:extLst>
              <a:ext uri="{FF2B5EF4-FFF2-40B4-BE49-F238E27FC236}">
                <a16:creationId xmlns:a16="http://schemas.microsoft.com/office/drawing/2014/main" id="{A7AB441E-2F7B-414B-8DF7-803839E76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11007-D027-490D-9BCD-4EE9227CD65C}"/>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181377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09CCF-7DF5-4182-9A91-7724534E22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A4055-929E-45F4-87B4-1666FE186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0C949D-D522-426B-9B8C-3E1090040A87}"/>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5" name="Footer Placeholder 4">
            <a:extLst>
              <a:ext uri="{FF2B5EF4-FFF2-40B4-BE49-F238E27FC236}">
                <a16:creationId xmlns:a16="http://schemas.microsoft.com/office/drawing/2014/main" id="{F0F5627D-29E2-4E78-9AB4-511F8BA0C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862EB-9101-49A3-AAE7-D6B65687381A}"/>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247732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5E664-0095-45B5-B6ED-DE81B0443F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51986-92C0-48C5-9FCF-C331E27073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BF1B19-7206-44D3-98D1-BBEF58F89A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D0909B-E87E-4AEA-A594-1B85196BB771}"/>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6" name="Footer Placeholder 5">
            <a:extLst>
              <a:ext uri="{FF2B5EF4-FFF2-40B4-BE49-F238E27FC236}">
                <a16:creationId xmlns:a16="http://schemas.microsoft.com/office/drawing/2014/main" id="{CC754B09-96E4-4606-AD86-FDB32BB5CA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1F733F-90E2-4FA2-A90A-1769EE688308}"/>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2120864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0D86-1BF1-4663-A603-EB898F85FD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711A14-AB93-4176-ACBB-398E01EC42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CAB625-A04C-4FDE-B64C-B73C93B1DD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4C4A29-16C9-47B6-A04E-48AF1571FB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2B5DC1-C0E8-49D5-9579-6EBE876804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61F7CC-3A5B-4C5A-9711-EA4A3496870C}"/>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8" name="Footer Placeholder 7">
            <a:extLst>
              <a:ext uri="{FF2B5EF4-FFF2-40B4-BE49-F238E27FC236}">
                <a16:creationId xmlns:a16="http://schemas.microsoft.com/office/drawing/2014/main" id="{FE9A492B-ECA8-400D-A103-CAD6AF6863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6F4C9A-ECC3-4359-A26D-C5B02C6E22D3}"/>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1762868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DDDCB-DAC6-4853-906E-6988472342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4FC2C1-3102-44BE-AE06-084D9B7E9BE4}"/>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4" name="Footer Placeholder 3">
            <a:extLst>
              <a:ext uri="{FF2B5EF4-FFF2-40B4-BE49-F238E27FC236}">
                <a16:creationId xmlns:a16="http://schemas.microsoft.com/office/drawing/2014/main" id="{E8299C33-5706-4CAE-9249-9E451479DD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82292E-61B3-42D8-8981-E4EE0623F41C}"/>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5385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B1CEE0-3D96-4EDE-AD7F-6BFA3A5F6692}"/>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3" name="Footer Placeholder 2">
            <a:extLst>
              <a:ext uri="{FF2B5EF4-FFF2-40B4-BE49-F238E27FC236}">
                <a16:creationId xmlns:a16="http://schemas.microsoft.com/office/drawing/2014/main" id="{602EE793-1CB7-4963-A23B-CB7B8A6525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F6FAEE-1C3F-4CC2-AC68-CFD1D543A731}"/>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410572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C289-0A4F-4255-B60F-882BA8320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F54638-9B34-48A4-8E78-0D9019C614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19C114-E534-4BAE-B1BF-C340E8F85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05A78-D07E-4F25-B6DB-13247612624E}"/>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6" name="Footer Placeholder 5">
            <a:extLst>
              <a:ext uri="{FF2B5EF4-FFF2-40B4-BE49-F238E27FC236}">
                <a16:creationId xmlns:a16="http://schemas.microsoft.com/office/drawing/2014/main" id="{1ED1A92B-D3FC-471D-8CFA-D83AB77168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A66EF0-DF68-4C5C-89E9-1432EA7E1986}"/>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3450940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DE48-DD75-4F74-9453-89F30C9CAE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126127-D0BC-4F43-B118-B2CD6E201E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DC0E21-D888-4EBA-ADDF-14FFB8E2F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315A47-F3CA-4CC1-A1E6-08D1123EADDB}"/>
              </a:ext>
            </a:extLst>
          </p:cNvPr>
          <p:cNvSpPr>
            <a:spLocks noGrp="1"/>
          </p:cNvSpPr>
          <p:nvPr>
            <p:ph type="dt" sz="half" idx="10"/>
          </p:nvPr>
        </p:nvSpPr>
        <p:spPr/>
        <p:txBody>
          <a:bodyPr/>
          <a:lstStyle/>
          <a:p>
            <a:fld id="{FA84326B-099D-4E57-BAE3-8ECDEB4AE10F}" type="datetimeFigureOut">
              <a:rPr lang="en-US" smtClean="0"/>
              <a:t>10/21/2021</a:t>
            </a:fld>
            <a:endParaRPr lang="en-US"/>
          </a:p>
        </p:txBody>
      </p:sp>
      <p:sp>
        <p:nvSpPr>
          <p:cNvPr id="6" name="Footer Placeholder 5">
            <a:extLst>
              <a:ext uri="{FF2B5EF4-FFF2-40B4-BE49-F238E27FC236}">
                <a16:creationId xmlns:a16="http://schemas.microsoft.com/office/drawing/2014/main" id="{9CC667CC-AC0E-482D-918E-9528083165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04295C-DD35-412C-B512-BA3E23846BEC}"/>
              </a:ext>
            </a:extLst>
          </p:cNvPr>
          <p:cNvSpPr>
            <a:spLocks noGrp="1"/>
          </p:cNvSpPr>
          <p:nvPr>
            <p:ph type="sldNum" sz="quarter" idx="12"/>
          </p:nvPr>
        </p:nvSpPr>
        <p:spPr/>
        <p:txBody>
          <a:bodyPr/>
          <a:lstStyle/>
          <a:p>
            <a:fld id="{6F2470F5-CD88-4FED-8685-652EB196D859}" type="slidenum">
              <a:rPr lang="en-US" smtClean="0"/>
              <a:t>‹#›</a:t>
            </a:fld>
            <a:endParaRPr lang="en-US"/>
          </a:p>
        </p:txBody>
      </p:sp>
    </p:spTree>
    <p:extLst>
      <p:ext uri="{BB962C8B-B14F-4D97-AF65-F5344CB8AC3E}">
        <p14:creationId xmlns:p14="http://schemas.microsoft.com/office/powerpoint/2010/main" val="301727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42D15E-87C1-4368-A386-A79B46C52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792DBA-6D25-4783-A344-E7AA48F384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0AB68-F020-4E53-865A-269F590490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4326B-099D-4E57-BAE3-8ECDEB4AE10F}" type="datetimeFigureOut">
              <a:rPr lang="en-US" smtClean="0"/>
              <a:t>10/21/2021</a:t>
            </a:fld>
            <a:endParaRPr lang="en-US"/>
          </a:p>
        </p:txBody>
      </p:sp>
      <p:sp>
        <p:nvSpPr>
          <p:cNvPr id="5" name="Footer Placeholder 4">
            <a:extLst>
              <a:ext uri="{FF2B5EF4-FFF2-40B4-BE49-F238E27FC236}">
                <a16:creationId xmlns:a16="http://schemas.microsoft.com/office/drawing/2014/main" id="{04D21BC8-6AE4-4AC9-9908-8F8F8AF0D5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2E9E77-E3D6-4240-8667-67932BDA97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470F5-CD88-4FED-8685-652EB196D859}" type="slidenum">
              <a:rPr lang="en-US" smtClean="0"/>
              <a:t>‹#›</a:t>
            </a:fld>
            <a:endParaRPr lang="en-US"/>
          </a:p>
        </p:txBody>
      </p:sp>
    </p:spTree>
    <p:extLst>
      <p:ext uri="{BB962C8B-B14F-4D97-AF65-F5344CB8AC3E}">
        <p14:creationId xmlns:p14="http://schemas.microsoft.com/office/powerpoint/2010/main" val="3300066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areeredlounge.com/pg/groups/780160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s6DQrqVHxM&amp;feature=youtu.be" TargetMode="External"/><Relationship Id="rId2" Type="http://schemas.openxmlformats.org/officeDocument/2006/relationships/hyperlink" Target="https://daretolead.brenebrown.com/assessme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8">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47182B-B67F-4C6D-833F-EABD4CE12114}"/>
              </a:ext>
            </a:extLst>
          </p:cNvPr>
          <p:cNvSpPr>
            <a:spLocks noGrp="1"/>
          </p:cNvSpPr>
          <p:nvPr>
            <p:ph type="ctrTitle"/>
          </p:nvPr>
        </p:nvSpPr>
        <p:spPr>
          <a:xfrm>
            <a:off x="640080" y="320040"/>
            <a:ext cx="6692827" cy="3892669"/>
          </a:xfrm>
        </p:spPr>
        <p:txBody>
          <a:bodyPr>
            <a:normAutofit/>
          </a:bodyPr>
          <a:lstStyle/>
          <a:p>
            <a:pPr algn="l"/>
            <a:r>
              <a:rPr lang="en-US" sz="6600"/>
              <a:t>NYSACTE Fellowship Program</a:t>
            </a:r>
          </a:p>
        </p:txBody>
      </p:sp>
      <p:sp>
        <p:nvSpPr>
          <p:cNvPr id="3" name="Subtitle 2">
            <a:extLst>
              <a:ext uri="{FF2B5EF4-FFF2-40B4-BE49-F238E27FC236}">
                <a16:creationId xmlns:a16="http://schemas.microsoft.com/office/drawing/2014/main" id="{C60EFEF1-5837-4370-8491-AC3F157569F9}"/>
              </a:ext>
            </a:extLst>
          </p:cNvPr>
          <p:cNvSpPr>
            <a:spLocks noGrp="1"/>
          </p:cNvSpPr>
          <p:nvPr>
            <p:ph type="subTitle" idx="1"/>
          </p:nvPr>
        </p:nvSpPr>
        <p:spPr>
          <a:xfrm>
            <a:off x="640080" y="4631161"/>
            <a:ext cx="6692827" cy="1569486"/>
          </a:xfrm>
        </p:spPr>
        <p:txBody>
          <a:bodyPr>
            <a:normAutofit/>
          </a:bodyPr>
          <a:lstStyle/>
          <a:p>
            <a:pPr algn="l"/>
            <a:r>
              <a:rPr lang="en-US" dirty="0"/>
              <a:t>October 19, 2021</a:t>
            </a:r>
          </a:p>
        </p:txBody>
      </p:sp>
      <p:sp>
        <p:nvSpPr>
          <p:cNvPr id="24"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Group">
            <a:extLst>
              <a:ext uri="{FF2B5EF4-FFF2-40B4-BE49-F238E27FC236}">
                <a16:creationId xmlns:a16="http://schemas.microsoft.com/office/drawing/2014/main" id="{683145DA-E5EA-4A0F-96C4-22E904B8BA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81544" y="1267079"/>
            <a:ext cx="4087368" cy="4087368"/>
          </a:xfrm>
          <a:prstGeom prst="rect">
            <a:avLst/>
          </a:prstGeom>
        </p:spPr>
      </p:pic>
    </p:spTree>
    <p:extLst>
      <p:ext uri="{BB962C8B-B14F-4D97-AF65-F5344CB8AC3E}">
        <p14:creationId xmlns:p14="http://schemas.microsoft.com/office/powerpoint/2010/main" val="1828296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078D35-9561-43E8-A794-405913D1BE18}"/>
              </a:ext>
            </a:extLst>
          </p:cNvPr>
          <p:cNvSpPr>
            <a:spLocks noGrp="1"/>
          </p:cNvSpPr>
          <p:nvPr>
            <p:ph type="title"/>
          </p:nvPr>
        </p:nvSpPr>
        <p:spPr>
          <a:xfrm>
            <a:off x="5297762" y="329184"/>
            <a:ext cx="6251110" cy="1783080"/>
          </a:xfrm>
        </p:spPr>
        <p:txBody>
          <a:bodyPr anchor="b">
            <a:normAutofit/>
          </a:bodyPr>
          <a:lstStyle/>
          <a:p>
            <a:r>
              <a:rPr lang="en-US" sz="5400" dirty="0"/>
              <a:t>NYSACTE Fellowship Meeting Dates</a:t>
            </a:r>
          </a:p>
        </p:txBody>
      </p:sp>
      <p:pic>
        <p:nvPicPr>
          <p:cNvPr id="14" name="Picture 4" descr="Calendar">
            <a:extLst>
              <a:ext uri="{FF2B5EF4-FFF2-40B4-BE49-F238E27FC236}">
                <a16:creationId xmlns:a16="http://schemas.microsoft.com/office/drawing/2014/main" id="{481E52B7-430B-4D1B-9387-D66F3EEE1188}"/>
              </a:ext>
            </a:extLst>
          </p:cNvPr>
          <p:cNvPicPr>
            <a:picLocks noChangeAspect="1"/>
          </p:cNvPicPr>
          <p:nvPr/>
        </p:nvPicPr>
        <p:blipFill rotWithShape="1">
          <a:blip r:embed="rId2"/>
          <a:srcRect l="29305" r="25364"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5"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F71628D-72A0-4AA4-A596-6CAEE4B55811}"/>
              </a:ext>
            </a:extLst>
          </p:cNvPr>
          <p:cNvSpPr>
            <a:spLocks noGrp="1"/>
          </p:cNvSpPr>
          <p:nvPr>
            <p:ph idx="1"/>
          </p:nvPr>
        </p:nvSpPr>
        <p:spPr>
          <a:xfrm>
            <a:off x="4657344" y="2531115"/>
            <a:ext cx="7351153" cy="4187298"/>
          </a:xfrm>
        </p:spPr>
        <p:txBody>
          <a:bodyPr>
            <a:normAutofit lnSpcReduction="10000"/>
          </a:bodyPr>
          <a:lstStyle/>
          <a:p>
            <a:pPr marL="0" marR="0" indent="0">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meetings will be scheduled from 3:30-5:30</a:t>
            </a:r>
          </a:p>
          <a:p>
            <a:pPr marL="457200" lvl="1">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Thursday, November 18</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Thursday, December 9</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Thursday, </a:t>
            </a:r>
            <a:r>
              <a:rPr lang="en-US" sz="1800" dirty="0">
                <a:effectLst/>
                <a:latin typeface="Calibri" panose="020F0502020204030204" pitchFamily="34" charset="0"/>
                <a:ea typeface="Calibri" panose="020F0502020204030204" pitchFamily="34" charset="0"/>
                <a:cs typeface="Times New Roman" panose="02020603050405020304" pitchFamily="18" charset="0"/>
              </a:rPr>
              <a:t>January 13</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Thursday</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February 10</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Thursday, March 10</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Thursday</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April 7</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Thursday</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May 12 </a:t>
            </a:r>
          </a:p>
          <a:p>
            <a:pPr marL="457200" lvl="1">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June – no formal meeting, individual check-in scheduled throughout the month</a:t>
            </a:r>
          </a:p>
          <a:p>
            <a:pPr marL="457200" lvl="1">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July – no formal meeting, Fellows finalize PD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August TBA – CTE TAC  Leadership Seminar and/or Fellowship PD Presentation</a:t>
            </a:r>
          </a:p>
        </p:txBody>
      </p:sp>
    </p:spTree>
    <p:extLst>
      <p:ext uri="{BB962C8B-B14F-4D97-AF65-F5344CB8AC3E}">
        <p14:creationId xmlns:p14="http://schemas.microsoft.com/office/powerpoint/2010/main" val="3443297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9870C2-EB24-4AF9-AC81-8C9B80D22543}"/>
              </a:ext>
            </a:extLst>
          </p:cNvPr>
          <p:cNvSpPr>
            <a:spLocks noGrp="1"/>
          </p:cNvSpPr>
          <p:nvPr>
            <p:ph type="title"/>
          </p:nvPr>
        </p:nvSpPr>
        <p:spPr>
          <a:xfrm>
            <a:off x="838200" y="365125"/>
            <a:ext cx="10515600" cy="1325563"/>
          </a:xfrm>
        </p:spPr>
        <p:txBody>
          <a:bodyPr>
            <a:normAutofit/>
          </a:bodyPr>
          <a:lstStyle/>
          <a:p>
            <a:r>
              <a:rPr lang="en-US" sz="5400"/>
              <a:t>CTE Learn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220A1F-0709-440F-A0CF-59596E206B58}"/>
              </a:ext>
            </a:extLst>
          </p:cNvPr>
          <p:cNvSpPr>
            <a:spLocks noGrp="1"/>
          </p:cNvSpPr>
          <p:nvPr>
            <p:ph idx="1"/>
          </p:nvPr>
        </p:nvSpPr>
        <p:spPr>
          <a:xfrm>
            <a:off x="838200" y="1929384"/>
            <a:ext cx="10515600" cy="4251960"/>
          </a:xfrm>
        </p:spPr>
        <p:txBody>
          <a:bodyPr>
            <a:normAutofit/>
          </a:bodyPr>
          <a:lstStyle/>
          <a:p>
            <a:r>
              <a:rPr lang="en-US" sz="2200" dirty="0"/>
              <a:t>If you do not already have a free CTE Learn account, please create one</a:t>
            </a:r>
          </a:p>
          <a:p>
            <a:pPr marL="0" indent="0">
              <a:buNone/>
            </a:pPr>
            <a:endParaRPr lang="en-US" sz="2200" dirty="0"/>
          </a:p>
          <a:p>
            <a:r>
              <a:rPr lang="en-US" sz="2200" dirty="0"/>
              <a:t>Click the link to get to our 21-22 NYSACTE Fellows group on CTE Learn</a:t>
            </a:r>
          </a:p>
          <a:p>
            <a:pPr marL="0" indent="0" algn="ctr">
              <a:buNone/>
            </a:pPr>
            <a:r>
              <a:rPr lang="en-US" sz="1800" u="sng" dirty="0">
                <a:solidFill>
                  <a:srgbClr val="0000FF"/>
                </a:solidFill>
                <a:effectLst/>
                <a:latin typeface="Calibri" panose="020F0502020204030204" pitchFamily="34" charset="0"/>
                <a:ea typeface="Calibri" panose="020F0502020204030204" pitchFamily="34" charset="0"/>
                <a:hlinkClick r:id="rId2"/>
              </a:rPr>
              <a:t>https://www.careeredlounge.com/pg/groups/7801602/</a:t>
            </a:r>
            <a:endParaRPr lang="en-US" sz="1800" dirty="0">
              <a:effectLst/>
              <a:latin typeface="Calibri" panose="020F0502020204030204" pitchFamily="34" charset="0"/>
              <a:ea typeface="Calibri" panose="020F0502020204030204" pitchFamily="34" charset="0"/>
            </a:endParaRPr>
          </a:p>
          <a:p>
            <a:r>
              <a:rPr lang="en-US" sz="2200" dirty="0"/>
              <a:t> You may be prompted to log in to CTE Learn first</a:t>
            </a:r>
          </a:p>
          <a:p>
            <a:r>
              <a:rPr lang="en-US" sz="2200" dirty="0"/>
              <a:t>Click the Request Membership box</a:t>
            </a:r>
          </a:p>
          <a:p>
            <a:pPr marL="0" indent="0">
              <a:buNone/>
            </a:pPr>
            <a:endParaRPr lang="en-US" sz="2200" dirty="0"/>
          </a:p>
          <a:p>
            <a:r>
              <a:rPr lang="en-US" sz="2200" dirty="0"/>
              <a:t>Once your membership is approved, you will be able to go to this site to access the updated fellowship documents, templates, ppts, links, etc.</a:t>
            </a:r>
          </a:p>
          <a:p>
            <a:pPr marL="457200" lvl="1" indent="0">
              <a:buNone/>
            </a:pPr>
            <a:endParaRPr lang="en-US" sz="1800" dirty="0"/>
          </a:p>
        </p:txBody>
      </p:sp>
    </p:spTree>
    <p:extLst>
      <p:ext uri="{BB962C8B-B14F-4D97-AF65-F5344CB8AC3E}">
        <p14:creationId xmlns:p14="http://schemas.microsoft.com/office/powerpoint/2010/main" val="301873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222B4A-D03B-4A47-AE44-C2E43D29A72F}"/>
              </a:ext>
            </a:extLst>
          </p:cNvPr>
          <p:cNvSpPr>
            <a:spLocks noGrp="1"/>
          </p:cNvSpPr>
          <p:nvPr>
            <p:ph type="title"/>
          </p:nvPr>
        </p:nvSpPr>
        <p:spPr>
          <a:xfrm>
            <a:off x="838200" y="365125"/>
            <a:ext cx="10515600" cy="1325563"/>
          </a:xfrm>
        </p:spPr>
        <p:txBody>
          <a:bodyPr>
            <a:normAutofit/>
          </a:bodyPr>
          <a:lstStyle/>
          <a:p>
            <a:r>
              <a:rPr lang="en-US" sz="5400" dirty="0"/>
              <a:t>NYSACTE Projects Ideas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49D468-9171-4C20-BBA1-379A1ED4BFE1}"/>
              </a:ext>
            </a:extLst>
          </p:cNvPr>
          <p:cNvSpPr>
            <a:spLocks noGrp="1"/>
          </p:cNvSpPr>
          <p:nvPr>
            <p:ph idx="1"/>
          </p:nvPr>
        </p:nvSpPr>
        <p:spPr>
          <a:xfrm>
            <a:off x="838200" y="1929384"/>
            <a:ext cx="10515600" cy="4251960"/>
          </a:xfrm>
        </p:spPr>
        <p:txBody>
          <a:bodyPr>
            <a:normAutofit fontScale="92500" lnSpcReduction="10000"/>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MS Mincho" panose="02020609040205080304" pitchFamily="49" charset="-128"/>
                <a:cs typeface="Calibri" panose="020F0502020204030204" pitchFamily="34" charset="0"/>
              </a:rPr>
              <a:t>Monthly e-blasts to NYSACTE membership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MS Mincho" panose="02020609040205080304" pitchFamily="49" charset="-128"/>
                <a:cs typeface="Calibri" panose="020F0502020204030204" pitchFamily="34" charset="0"/>
              </a:rPr>
              <a:t>Advocacy 1- Work with Lisa </a:t>
            </a:r>
            <a:r>
              <a:rPr lang="en-US" sz="1800" dirty="0" err="1">
                <a:effectLst/>
                <a:latin typeface="Calibri" panose="020F0502020204030204" pitchFamily="34" charset="0"/>
                <a:ea typeface="MS Mincho" panose="02020609040205080304" pitchFamily="49" charset="-128"/>
                <a:cs typeface="Calibri" panose="020F0502020204030204" pitchFamily="34" charset="0"/>
              </a:rPr>
              <a:t>Mongello</a:t>
            </a:r>
            <a:r>
              <a:rPr lang="en-US" sz="1800" dirty="0">
                <a:effectLst/>
                <a:latin typeface="Calibri" panose="020F0502020204030204" pitchFamily="34" charset="0"/>
                <a:ea typeface="MS Mincho" panose="02020609040205080304" pitchFamily="49" charset="-128"/>
                <a:cs typeface="Calibri" panose="020F0502020204030204" pitchFamily="34" charset="0"/>
              </a:rPr>
              <a:t> our advocacy board member and select fellows from last year to create/lead an advocacy committee.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MS Mincho" panose="02020609040205080304" pitchFamily="49" charset="-128"/>
                <a:cs typeface="Calibri" panose="020F0502020204030204" pitchFamily="34" charset="0"/>
              </a:rPr>
              <a:t>Advocacy 2 – Create a survey for division presidents asking them what they need or would expect from the advocacy committee.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MS Mincho" panose="02020609040205080304" pitchFamily="49" charset="-128"/>
                <a:cs typeface="Calibri" panose="020F0502020204030204" pitchFamily="34" charset="0"/>
              </a:rPr>
              <a:t>Three times during the school year, write a summary of what is new and happening in their division for a newsletter, e-blast, or the NYSACTE web page..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MS Mincho" panose="02020609040205080304" pitchFamily="49" charset="-128"/>
                <a:cs typeface="Calibri" panose="020F0502020204030204" pitchFamily="34" charset="0"/>
              </a:rPr>
              <a:t>CTE Learn 1 - working with ACTE to promote the CTE learn platform for NYSACTE.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MS Mincho" panose="02020609040205080304" pitchFamily="49" charset="-128"/>
                <a:cs typeface="Calibri" panose="020F0502020204030204" pitchFamily="34" charset="0"/>
              </a:rPr>
              <a:t>CTE Learn 2 – assist with updating  and managing the 21-22 NYSACTE Fellowship Group on CTE Learn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MS Mincho" panose="02020609040205080304" pitchFamily="49" charset="-128"/>
                <a:cs typeface="Calibri" panose="020F0502020204030204" pitchFamily="34" charset="0"/>
              </a:rPr>
              <a:t>NYSACTE Website – assist with updating the Fellowship section of the NYSACTE website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Conduct a project designed to increase membership in NYSACTE, its divisions and ACTE: eblast, mailings, social media outreach.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Conduct a project to promote CTE during CTE month. Something that can be used by NYSACTE members.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Social media – Continue Social media projects that were completed by fellows last year (Instagram, Facebook, Twitter, you could just pick one to work 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296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F7464-80BE-4B62-A742-2F64072141A1}"/>
              </a:ext>
            </a:extLst>
          </p:cNvPr>
          <p:cNvSpPr>
            <a:spLocks noGrp="1"/>
          </p:cNvSpPr>
          <p:nvPr>
            <p:ph type="title"/>
          </p:nvPr>
        </p:nvSpPr>
        <p:spPr/>
        <p:txBody>
          <a:bodyPr/>
          <a:lstStyle/>
          <a:p>
            <a:r>
              <a:rPr lang="en-US" dirty="0"/>
              <a:t>NYSACTE Project Form</a:t>
            </a:r>
          </a:p>
        </p:txBody>
      </p:sp>
      <p:pic>
        <p:nvPicPr>
          <p:cNvPr id="4" name="Content Placeholder 3">
            <a:extLst>
              <a:ext uri="{FF2B5EF4-FFF2-40B4-BE49-F238E27FC236}">
                <a16:creationId xmlns:a16="http://schemas.microsoft.com/office/drawing/2014/main" id="{764FCA50-21C6-4086-B02C-D4D18D35F97F}"/>
              </a:ext>
            </a:extLst>
          </p:cNvPr>
          <p:cNvPicPr>
            <a:picLocks noGrp="1" noChangeAspect="1"/>
          </p:cNvPicPr>
          <p:nvPr>
            <p:ph idx="1"/>
          </p:nvPr>
        </p:nvPicPr>
        <p:blipFill>
          <a:blip r:embed="rId2"/>
          <a:stretch>
            <a:fillRect/>
          </a:stretch>
        </p:blipFill>
        <p:spPr>
          <a:xfrm>
            <a:off x="2675070" y="1690688"/>
            <a:ext cx="7210031" cy="4539837"/>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700745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62B1B7-F400-4AF5-B6D5-C3E72923A930}"/>
              </a:ext>
            </a:extLst>
          </p:cNvPr>
          <p:cNvSpPr>
            <a:spLocks noGrp="1"/>
          </p:cNvSpPr>
          <p:nvPr>
            <p:ph type="title"/>
          </p:nvPr>
        </p:nvSpPr>
        <p:spPr>
          <a:xfrm>
            <a:off x="838200" y="365125"/>
            <a:ext cx="10515600" cy="1325563"/>
          </a:xfrm>
        </p:spPr>
        <p:txBody>
          <a:bodyPr>
            <a:normAutofit/>
          </a:bodyPr>
          <a:lstStyle/>
          <a:p>
            <a:r>
              <a:rPr lang="en-US" sz="5400"/>
              <a:t>Reminders and Upcoming Deadlines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E784912-763C-4176-AFD5-B086810F0CD3}"/>
              </a:ext>
            </a:extLst>
          </p:cNvPr>
          <p:cNvSpPr>
            <a:spLocks noGrp="1"/>
          </p:cNvSpPr>
          <p:nvPr>
            <p:ph idx="1"/>
          </p:nvPr>
        </p:nvSpPr>
        <p:spPr>
          <a:xfrm>
            <a:off x="838200" y="1929384"/>
            <a:ext cx="10515600" cy="4251960"/>
          </a:xfrm>
        </p:spPr>
        <p:txBody>
          <a:bodyPr>
            <a:normAutofit fontScale="92500" lnSpcReduction="10000"/>
          </a:bodyPr>
          <a:lstStyle/>
          <a:p>
            <a:r>
              <a:rPr lang="en-US" sz="2000" dirty="0"/>
              <a:t>Make sure you have a copy of </a:t>
            </a:r>
            <a:r>
              <a:rPr lang="en-US" sz="2000" u="sng" dirty="0"/>
              <a:t>Dare to Lead </a:t>
            </a:r>
            <a:r>
              <a:rPr lang="en-US" sz="2000" dirty="0"/>
              <a:t>and that your ACTE, NYSACTE and Division memberships are up to date</a:t>
            </a:r>
          </a:p>
          <a:p>
            <a:r>
              <a:rPr lang="en-US" sz="2000" dirty="0"/>
              <a:t>Connie and I will be scheduling/completing individual check-in zoom meetings with you before the next meeting</a:t>
            </a:r>
          </a:p>
          <a:p>
            <a:r>
              <a:rPr lang="en-US" sz="2000" dirty="0"/>
              <a:t>To be completed prior to the November meeting:</a:t>
            </a:r>
          </a:p>
          <a:p>
            <a:pPr lvl="1"/>
            <a:r>
              <a:rPr lang="en-US" sz="2000" dirty="0"/>
              <a:t>Take the Daring Leadership assessment </a:t>
            </a:r>
            <a:r>
              <a:rPr lang="en-US" sz="2000" dirty="0">
                <a:hlinkClick r:id="rId2"/>
              </a:rPr>
              <a:t>https://daretolead.brenebrown.com/assessment/</a:t>
            </a:r>
            <a:r>
              <a:rPr lang="en-US" sz="2000" dirty="0"/>
              <a:t>  </a:t>
            </a:r>
          </a:p>
          <a:p>
            <a:pPr lvl="2"/>
            <a:r>
              <a:rPr lang="en-US" dirty="0"/>
              <a:t>Make sure you print or email yourself the results as we will refer to this assessment throughout the year</a:t>
            </a:r>
          </a:p>
          <a:p>
            <a:pPr lvl="1"/>
            <a:r>
              <a:rPr lang="en-US" sz="2000" dirty="0"/>
              <a:t>Watch this video </a:t>
            </a:r>
            <a:r>
              <a:rPr lang="en-US" sz="2000" dirty="0">
                <a:hlinkClick r:id="rId3"/>
              </a:rPr>
              <a:t>https://www.youtube.com/watch?v=-s6DQrqVHxM&amp;feature=youtu.be</a:t>
            </a:r>
            <a:r>
              <a:rPr lang="en-US" sz="2000" dirty="0"/>
              <a:t>  </a:t>
            </a:r>
          </a:p>
          <a:p>
            <a:pPr lvl="1"/>
            <a:r>
              <a:rPr lang="en-US" sz="2000" dirty="0"/>
              <a:t>Send Connie and I an email response to the following questions: </a:t>
            </a:r>
          </a:p>
          <a:p>
            <a:pPr lvl="2"/>
            <a:r>
              <a:rPr lang="en-US" dirty="0"/>
              <a:t>What do you need in order to show up and successfully complete this fellowship?</a:t>
            </a:r>
          </a:p>
          <a:p>
            <a:pPr lvl="2"/>
            <a:r>
              <a:rPr lang="en-US" dirty="0"/>
              <a:t>What might get in the way?</a:t>
            </a:r>
          </a:p>
          <a:p>
            <a:pPr lvl="2"/>
            <a:r>
              <a:rPr lang="en-US" dirty="0"/>
              <a:t>What does support from Connie and me look like? </a:t>
            </a:r>
          </a:p>
          <a:p>
            <a:r>
              <a:rPr lang="en-US" sz="2000" dirty="0"/>
              <a:t>NYSACTE Project form (questions 1 and 2) due November 30</a:t>
            </a:r>
          </a:p>
        </p:txBody>
      </p:sp>
    </p:spTree>
    <p:extLst>
      <p:ext uri="{BB962C8B-B14F-4D97-AF65-F5344CB8AC3E}">
        <p14:creationId xmlns:p14="http://schemas.microsoft.com/office/powerpoint/2010/main" val="3701197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B6F456-24FE-4234-9DF1-D9018057A5C0}"/>
              </a:ext>
            </a:extLst>
          </p:cNvPr>
          <p:cNvSpPr>
            <a:spLocks noGrp="1"/>
          </p:cNvSpPr>
          <p:nvPr>
            <p:ph type="title"/>
          </p:nvPr>
        </p:nvSpPr>
        <p:spPr>
          <a:xfrm>
            <a:off x="5297762" y="329184"/>
            <a:ext cx="6251110" cy="1783080"/>
          </a:xfrm>
        </p:spPr>
        <p:txBody>
          <a:bodyPr anchor="b">
            <a:normAutofit/>
          </a:bodyPr>
          <a:lstStyle/>
          <a:p>
            <a:r>
              <a:rPr lang="en-US" sz="5400"/>
              <a:t>NYSACTE Board Meeting Dates</a:t>
            </a:r>
          </a:p>
        </p:txBody>
      </p:sp>
      <p:pic>
        <p:nvPicPr>
          <p:cNvPr id="5" name="Picture 4" descr="Calendar on table">
            <a:extLst>
              <a:ext uri="{FF2B5EF4-FFF2-40B4-BE49-F238E27FC236}">
                <a16:creationId xmlns:a16="http://schemas.microsoft.com/office/drawing/2014/main" id="{6AC9A13C-D90C-4B63-89B4-1AE01511C6CA}"/>
              </a:ext>
            </a:extLst>
          </p:cNvPr>
          <p:cNvPicPr>
            <a:picLocks noChangeAspect="1"/>
          </p:cNvPicPr>
          <p:nvPr/>
        </p:nvPicPr>
        <p:blipFill rotWithShape="1">
          <a:blip r:embed="rId2"/>
          <a:srcRect l="10251" r="44418"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62AD1E6-740A-4363-BACC-BE578F856FFD}"/>
              </a:ext>
            </a:extLst>
          </p:cNvPr>
          <p:cNvSpPr>
            <a:spLocks noGrp="1"/>
          </p:cNvSpPr>
          <p:nvPr>
            <p:ph idx="1"/>
          </p:nvPr>
        </p:nvSpPr>
        <p:spPr>
          <a:xfrm>
            <a:off x="5297762" y="2706624"/>
            <a:ext cx="6251110" cy="3483864"/>
          </a:xfrm>
        </p:spPr>
        <p:txBody>
          <a:bodyPr>
            <a:normAutofit/>
          </a:bodyPr>
          <a:lstStyle/>
          <a:p>
            <a:r>
              <a:rPr lang="en-US" sz="2400" dirty="0"/>
              <a:t>Fellows must attend at least one of the following meetings:</a:t>
            </a:r>
          </a:p>
          <a:p>
            <a:pPr marL="800100" lvl="1" indent="-342900">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Tuesday November 16</a:t>
            </a:r>
            <a:r>
              <a:rPr lang="en-US" baseline="30000" dirty="0">
                <a:effectLst/>
                <a:latin typeface="Calibri" panose="020F0502020204030204" pitchFamily="34" charset="0"/>
                <a:ea typeface="Calibri" panose="020F0502020204030204" pitchFamily="34" charset="0"/>
                <a:cs typeface="Calibri" panose="020F0502020204030204" pitchFamily="34" charset="0"/>
              </a:rPr>
              <a:t>th </a:t>
            </a:r>
            <a:r>
              <a:rPr lang="en-US" dirty="0">
                <a:effectLst/>
                <a:latin typeface="Calibri" panose="020F0502020204030204" pitchFamily="34" charset="0"/>
                <a:ea typeface="Calibri" panose="020F0502020204030204" pitchFamily="34" charset="0"/>
                <a:cs typeface="Calibri" panose="020F0502020204030204" pitchFamily="34" charset="0"/>
              </a:rPr>
              <a:t>4:00 PM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Tuesday,  January 18</a:t>
            </a:r>
            <a:r>
              <a:rPr lang="en-US" baseline="30000" dirty="0">
                <a:effectLst/>
                <a:latin typeface="Calibri" panose="020F0502020204030204" pitchFamily="34" charset="0"/>
                <a:ea typeface="Calibri" panose="020F0502020204030204" pitchFamily="34" charset="0"/>
                <a:cs typeface="Calibri" panose="020F0502020204030204" pitchFamily="34" charset="0"/>
              </a:rPr>
              <a:t>th</a:t>
            </a:r>
            <a:r>
              <a:rPr lang="en-US" dirty="0">
                <a:effectLst/>
                <a:latin typeface="Calibri" panose="020F0502020204030204" pitchFamily="34" charset="0"/>
                <a:ea typeface="Calibri" panose="020F0502020204030204" pitchFamily="34" charset="0"/>
                <a:cs typeface="Calibri" panose="020F0502020204030204" pitchFamily="34" charset="0"/>
              </a:rPr>
              <a:t> 4:00 PM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Tuesday, March 15</a:t>
            </a:r>
            <a:r>
              <a:rPr lang="en-US" baseline="30000" dirty="0">
                <a:effectLst/>
                <a:latin typeface="Calibri" panose="020F0502020204030204" pitchFamily="34" charset="0"/>
                <a:ea typeface="Calibri" panose="020F0502020204030204" pitchFamily="34" charset="0"/>
                <a:cs typeface="Calibri" panose="020F0502020204030204" pitchFamily="34" charset="0"/>
              </a:rPr>
              <a:t>th</a:t>
            </a:r>
            <a:r>
              <a:rPr lang="en-US" dirty="0">
                <a:effectLst/>
                <a:latin typeface="Calibri" panose="020F0502020204030204" pitchFamily="34" charset="0"/>
                <a:ea typeface="Calibri" panose="020F0502020204030204" pitchFamily="34" charset="0"/>
                <a:cs typeface="Calibri" panose="020F0502020204030204" pitchFamily="34" charset="0"/>
              </a:rPr>
              <a:t> 4:00 PM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Tuesday, May 5</a:t>
            </a:r>
            <a:r>
              <a:rPr lang="en-US" baseline="30000" dirty="0">
                <a:effectLst/>
                <a:latin typeface="Calibri" panose="020F0502020204030204" pitchFamily="34" charset="0"/>
                <a:ea typeface="Calibri" panose="020F0502020204030204" pitchFamily="34" charset="0"/>
                <a:cs typeface="Calibri" panose="020F0502020204030204" pitchFamily="34" charset="0"/>
              </a:rPr>
              <a:t>th</a:t>
            </a:r>
            <a:r>
              <a:rPr lang="en-US" dirty="0">
                <a:effectLst/>
                <a:latin typeface="Calibri" panose="020F0502020204030204" pitchFamily="34" charset="0"/>
                <a:ea typeface="Calibri" panose="020F0502020204030204" pitchFamily="34" charset="0"/>
                <a:cs typeface="Calibri" panose="020F0502020204030204" pitchFamily="34" charset="0"/>
              </a:rPr>
              <a:t> 4:00 PM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865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9">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2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507CAB-E4D2-41CE-90AB-8DC80D40993B}"/>
              </a:ext>
            </a:extLst>
          </p:cNvPr>
          <p:cNvSpPr>
            <a:spLocks noGrp="1"/>
          </p:cNvSpPr>
          <p:nvPr>
            <p:ph type="title"/>
          </p:nvPr>
        </p:nvSpPr>
        <p:spPr>
          <a:xfrm>
            <a:off x="1171074" y="1396686"/>
            <a:ext cx="3240506" cy="4064628"/>
          </a:xfrm>
        </p:spPr>
        <p:txBody>
          <a:bodyPr>
            <a:normAutofit/>
          </a:bodyPr>
          <a:lstStyle/>
          <a:p>
            <a:r>
              <a:rPr lang="en-US">
                <a:solidFill>
                  <a:srgbClr val="FFFFFF"/>
                </a:solidFill>
              </a:rPr>
              <a:t>Optimistic Closure - Purpose</a:t>
            </a:r>
          </a:p>
        </p:txBody>
      </p:sp>
      <p:sp>
        <p:nvSpPr>
          <p:cNvPr id="38" name="Arc 23">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9" name="Oval 25">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0" name="Content Placeholder 2">
            <a:extLst>
              <a:ext uri="{FF2B5EF4-FFF2-40B4-BE49-F238E27FC236}">
                <a16:creationId xmlns:a16="http://schemas.microsoft.com/office/drawing/2014/main" id="{A497D1A8-4B1C-4CD4-82C4-42CD7C6B1EB5}"/>
              </a:ext>
            </a:extLst>
          </p:cNvPr>
          <p:cNvSpPr>
            <a:spLocks noGrp="1"/>
          </p:cNvSpPr>
          <p:nvPr>
            <p:ph idx="1"/>
          </p:nvPr>
        </p:nvSpPr>
        <p:spPr>
          <a:xfrm>
            <a:off x="5370153" y="1526033"/>
            <a:ext cx="5536397" cy="3935281"/>
          </a:xfrm>
        </p:spPr>
        <p:txBody>
          <a:bodyPr>
            <a:normAutofit/>
          </a:bodyPr>
          <a:lstStyle/>
          <a:p>
            <a:r>
              <a:rPr lang="en-US" sz="2400"/>
              <a:t>Optimistic closures are part of the CASEL SEL Signature Practices</a:t>
            </a:r>
          </a:p>
          <a:p>
            <a:r>
              <a:rPr lang="en-US" sz="2400"/>
              <a:t>“An Optimistic Closure is not necessarily a ‘cheery ending’, but rather highlights an individual and shared understanding of the importance of the work, and can provide a sense of accomplishment and support forward-thinking.  The closing activity may be reflective of learning, help identify next steps or make connections to one’s own work.” </a:t>
            </a:r>
          </a:p>
          <a:p>
            <a:endParaRPr lang="en-US" sz="2400"/>
          </a:p>
        </p:txBody>
      </p:sp>
    </p:spTree>
    <p:extLst>
      <p:ext uri="{BB962C8B-B14F-4D97-AF65-F5344CB8AC3E}">
        <p14:creationId xmlns:p14="http://schemas.microsoft.com/office/powerpoint/2010/main" val="1281332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B06F86-017A-457A-9201-34039B3A0A34}"/>
              </a:ext>
            </a:extLst>
          </p:cNvPr>
          <p:cNvSpPr>
            <a:spLocks noGrp="1"/>
          </p:cNvSpPr>
          <p:nvPr>
            <p:ph type="title"/>
          </p:nvPr>
        </p:nvSpPr>
        <p:spPr>
          <a:xfrm>
            <a:off x="686834" y="1153572"/>
            <a:ext cx="3200400" cy="4461163"/>
          </a:xfrm>
        </p:spPr>
        <p:txBody>
          <a:bodyPr>
            <a:normAutofit/>
          </a:bodyPr>
          <a:lstStyle/>
          <a:p>
            <a:r>
              <a:rPr lang="en-US">
                <a:solidFill>
                  <a:srgbClr val="FFFFFF"/>
                </a:solidFill>
              </a:rPr>
              <a:t>Optimistic Closure - Activity</a:t>
            </a: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3FDC3D-191A-4269-94F1-07B0BB7867BB}"/>
              </a:ext>
            </a:extLst>
          </p:cNvPr>
          <p:cNvSpPr>
            <a:spLocks noGrp="1"/>
          </p:cNvSpPr>
          <p:nvPr>
            <p:ph idx="1"/>
          </p:nvPr>
        </p:nvSpPr>
        <p:spPr>
          <a:xfrm>
            <a:off x="4447308" y="591344"/>
            <a:ext cx="6906491" cy="5585619"/>
          </a:xfrm>
        </p:spPr>
        <p:txBody>
          <a:bodyPr anchor="ctr">
            <a:normAutofit/>
          </a:bodyPr>
          <a:lstStyle/>
          <a:p>
            <a:r>
              <a:rPr lang="en-US" dirty="0"/>
              <a:t>Reflect on the meeting by sharing 3 words in the chat that describe how you feel about participating in the fellowship program</a:t>
            </a:r>
          </a:p>
        </p:txBody>
      </p:sp>
    </p:spTree>
    <p:extLst>
      <p:ext uri="{BB962C8B-B14F-4D97-AF65-F5344CB8AC3E}">
        <p14:creationId xmlns:p14="http://schemas.microsoft.com/office/powerpoint/2010/main" val="2496606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FBF7A2-7BFF-429F-B8CE-3737F71DCE3F}"/>
              </a:ext>
            </a:extLst>
          </p:cNvPr>
          <p:cNvSpPr>
            <a:spLocks noGrp="1"/>
          </p:cNvSpPr>
          <p:nvPr>
            <p:ph type="title"/>
          </p:nvPr>
        </p:nvSpPr>
        <p:spPr>
          <a:xfrm>
            <a:off x="838200" y="365125"/>
            <a:ext cx="10515600" cy="1325563"/>
          </a:xfrm>
        </p:spPr>
        <p:txBody>
          <a:bodyPr>
            <a:normAutofit/>
          </a:bodyPr>
          <a:lstStyle/>
          <a:p>
            <a:r>
              <a:rPr lang="en-US" sz="5400"/>
              <a:t>Welcoming Ritual - Activity</a:t>
            </a:r>
          </a:p>
        </p:txBody>
      </p:sp>
      <p:sp>
        <p:nvSpPr>
          <p:cNvPr id="18"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B2731453-5EC5-4C5E-9EB8-5C9558AAF414}"/>
              </a:ext>
            </a:extLst>
          </p:cNvPr>
          <p:cNvGraphicFramePr>
            <a:graphicFrameLocks noGrp="1"/>
          </p:cNvGraphicFramePr>
          <p:nvPr>
            <p:ph idx="1"/>
            <p:extLst>
              <p:ext uri="{D42A27DB-BD31-4B8C-83A1-F6EECF244321}">
                <p14:modId xmlns:p14="http://schemas.microsoft.com/office/powerpoint/2010/main" val="2684374078"/>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6748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6D1EB0-78CE-4D22-BBDB-84349CFE4D7C}"/>
              </a:ext>
            </a:extLst>
          </p:cNvPr>
          <p:cNvSpPr>
            <a:spLocks noGrp="1"/>
          </p:cNvSpPr>
          <p:nvPr>
            <p:ph type="title"/>
          </p:nvPr>
        </p:nvSpPr>
        <p:spPr>
          <a:xfrm>
            <a:off x="841248" y="548640"/>
            <a:ext cx="3600860" cy="5431536"/>
          </a:xfrm>
        </p:spPr>
        <p:txBody>
          <a:bodyPr>
            <a:normAutofit/>
          </a:bodyPr>
          <a:lstStyle/>
          <a:p>
            <a:r>
              <a:rPr lang="en-US" sz="5400"/>
              <a:t>Welcoming Rituals - Purpose</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CC43B2-F278-4C94-8AD9-5B5DFBDBA81F}"/>
              </a:ext>
            </a:extLst>
          </p:cNvPr>
          <p:cNvSpPr>
            <a:spLocks noGrp="1"/>
          </p:cNvSpPr>
          <p:nvPr>
            <p:ph idx="1"/>
          </p:nvPr>
        </p:nvSpPr>
        <p:spPr>
          <a:xfrm>
            <a:off x="5126418" y="552091"/>
            <a:ext cx="6224335" cy="5431536"/>
          </a:xfrm>
        </p:spPr>
        <p:txBody>
          <a:bodyPr anchor="ctr">
            <a:normAutofit/>
          </a:bodyPr>
          <a:lstStyle/>
          <a:p>
            <a:pPr rtl="0" fontAlgn="base"/>
            <a:r>
              <a:rPr lang="en-US" sz="2200"/>
              <a:t>Welcoming rituals are part of the CASEL SEL Signature Practices.</a:t>
            </a:r>
          </a:p>
          <a:p>
            <a:pPr lvl="1" fontAlgn="base"/>
            <a:r>
              <a:rPr lang="en-US" sz="2200"/>
              <a:t>They establish safety and predictability, support contribution by all voices, set norms for respectful listening, allow people to connect with one another, and create a sense of belonging.​ </a:t>
            </a:r>
          </a:p>
          <a:p>
            <a:pPr lvl="1" fontAlgn="base"/>
            <a:r>
              <a:rPr lang="en-US" sz="2200"/>
              <a:t>To be successful they must be carefully chosen, connected to the content/work of the day, engagingly facilitated, and thoughtfully debriefed.  </a:t>
            </a:r>
          </a:p>
          <a:p>
            <a:pPr rtl="0" fontAlgn="base"/>
            <a:r>
              <a:rPr lang="en-US" sz="2200"/>
              <a:t>In CTE, these activities can help students to build their work-related skills as well as teacher-to-student relationships and student-to-student relationships. </a:t>
            </a:r>
          </a:p>
          <a:p>
            <a:pPr rtl="0" fontAlgn="base"/>
            <a:endParaRPr lang="en-US" sz="2200"/>
          </a:p>
        </p:txBody>
      </p:sp>
    </p:spTree>
    <p:extLst>
      <p:ext uri="{BB962C8B-B14F-4D97-AF65-F5344CB8AC3E}">
        <p14:creationId xmlns:p14="http://schemas.microsoft.com/office/powerpoint/2010/main" val="1826859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sz="5400"/>
              <a:t>Discussion Norms</a:t>
            </a:r>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929384"/>
            <a:ext cx="10515600" cy="4251960"/>
          </a:xfrm>
        </p:spPr>
        <p:txBody>
          <a:bodyPr>
            <a:normAutofit/>
          </a:bodyPr>
          <a:lstStyle/>
          <a:p>
            <a:pPr fontAlgn="base"/>
            <a:r>
              <a:rPr lang="en-US" sz="2200"/>
              <a:t>Things to keep in mind as we share and discuss:</a:t>
            </a:r>
          </a:p>
          <a:p>
            <a:pPr lvl="1" fontAlgn="base"/>
            <a:r>
              <a:rPr lang="en-US" sz="2200"/>
              <a:t>Stay confidential (the space is safe, do not share what you hear with others)</a:t>
            </a:r>
          </a:p>
          <a:p>
            <a:pPr lvl="1" fontAlgn="base"/>
            <a:r>
              <a:rPr lang="en-US" sz="2200"/>
              <a:t>Listen actively and stay mentally engaged</a:t>
            </a:r>
          </a:p>
          <a:p>
            <a:pPr lvl="1" fontAlgn="base"/>
            <a:r>
              <a:rPr lang="en-US" sz="2200"/>
              <a:t>Be encouraged to participate (you get out of this what you put into it)</a:t>
            </a:r>
          </a:p>
          <a:p>
            <a:pPr lvl="1" fontAlgn="base"/>
            <a:r>
              <a:rPr lang="en-US" sz="2200"/>
              <a:t>Allow yourself to be vulnerable (share at the level you feel comfortable)</a:t>
            </a:r>
          </a:p>
          <a:p>
            <a:pPr lvl="1" fontAlgn="base"/>
            <a:r>
              <a:rPr lang="en-US" sz="2200"/>
              <a:t>Agree to disagree (do not be afraid to respectfully challenge one another by asking questions, but refrain from personal attacks and focus on ideas, not people)</a:t>
            </a:r>
          </a:p>
          <a:p>
            <a:pPr lvl="1" fontAlgn="base"/>
            <a:r>
              <a:rPr lang="en-US" sz="2200"/>
              <a:t>Use “I” Statements (own your experiences)</a:t>
            </a:r>
          </a:p>
          <a:p>
            <a:pPr lvl="1" fontAlgn="base"/>
            <a:r>
              <a:rPr lang="en-US" sz="2200"/>
              <a:t>Be conscious of body language and non-verbal responses (be mindful of this for yourself and others)</a:t>
            </a:r>
          </a:p>
        </p:txBody>
      </p:sp>
    </p:spTree>
    <p:extLst>
      <p:ext uri="{BB962C8B-B14F-4D97-AF65-F5344CB8AC3E}">
        <p14:creationId xmlns:p14="http://schemas.microsoft.com/office/powerpoint/2010/main" val="887271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1CE90ED-DCA1-4E53-9B51-FB1D385F0530}"/>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Leadership Stories</a:t>
            </a:r>
          </a:p>
        </p:txBody>
      </p:sp>
      <p:sp>
        <p:nvSpPr>
          <p:cNvPr id="3" name="Content Placeholder 2">
            <a:extLst>
              <a:ext uri="{FF2B5EF4-FFF2-40B4-BE49-F238E27FC236}">
                <a16:creationId xmlns:a16="http://schemas.microsoft.com/office/drawing/2014/main" id="{BEBE8B71-58FD-4602-93B0-CC006C1C0F09}"/>
              </a:ext>
            </a:extLst>
          </p:cNvPr>
          <p:cNvSpPr>
            <a:spLocks noGrp="1"/>
          </p:cNvSpPr>
          <p:nvPr>
            <p:ph idx="1"/>
          </p:nvPr>
        </p:nvSpPr>
        <p:spPr>
          <a:xfrm>
            <a:off x="838200" y="2586789"/>
            <a:ext cx="10515600" cy="3590174"/>
          </a:xfrm>
        </p:spPr>
        <p:txBody>
          <a:bodyPr>
            <a:normAutofit/>
          </a:bodyPr>
          <a:lstStyle/>
          <a:p>
            <a:r>
              <a:rPr lang="en-US" sz="2200"/>
              <a:t>In Dare to Lead, Brene Brown defines a leader as “anyone who takes responsibility for finding the potential in people and processes, and who has the courage to develop that potential.”</a:t>
            </a:r>
          </a:p>
          <a:p>
            <a:endParaRPr lang="en-US" sz="2200"/>
          </a:p>
          <a:p>
            <a:r>
              <a:rPr lang="en-US" sz="2200"/>
              <a:t>Doug Conant, author of Get Unstuck: The Blueprint: 6 Practical Steps to Lift Your Leadership to New Heights, says “your life story is your leadership story”. He encourages readers to look at what experiences and people influenced them in order to be a “point of light for the people in your life with whom you live and work.”</a:t>
            </a:r>
          </a:p>
        </p:txBody>
      </p:sp>
    </p:spTree>
    <p:extLst>
      <p:ext uri="{BB962C8B-B14F-4D97-AF65-F5344CB8AC3E}">
        <p14:creationId xmlns:p14="http://schemas.microsoft.com/office/powerpoint/2010/main" val="385987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3128E3-2F6F-4A1F-BAB3-01111A764F12}"/>
              </a:ext>
            </a:extLst>
          </p:cNvPr>
          <p:cNvSpPr>
            <a:spLocks noGrp="1"/>
          </p:cNvSpPr>
          <p:nvPr>
            <p:ph type="title"/>
          </p:nvPr>
        </p:nvSpPr>
        <p:spPr>
          <a:xfrm>
            <a:off x="838200" y="365125"/>
            <a:ext cx="10515600" cy="1325563"/>
          </a:xfrm>
        </p:spPr>
        <p:txBody>
          <a:bodyPr>
            <a:normAutofit/>
          </a:bodyPr>
          <a:lstStyle/>
          <a:p>
            <a:r>
              <a:rPr lang="en-US" sz="5400"/>
              <a:t>Welcome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D8ADDE-BECC-48F5-9CB3-6318A7F3B141}"/>
              </a:ext>
            </a:extLst>
          </p:cNvPr>
          <p:cNvSpPr>
            <a:spLocks noGrp="1"/>
          </p:cNvSpPr>
          <p:nvPr>
            <p:ph idx="1"/>
          </p:nvPr>
        </p:nvSpPr>
        <p:spPr>
          <a:xfrm>
            <a:off x="838200" y="1929384"/>
            <a:ext cx="10515600" cy="4251960"/>
          </a:xfrm>
        </p:spPr>
        <p:txBody>
          <a:bodyPr>
            <a:normAutofit/>
          </a:bodyPr>
          <a:lstStyle/>
          <a:p>
            <a:r>
              <a:rPr lang="en-US" sz="2200" b="0" i="0">
                <a:effectLst/>
              </a:rPr>
              <a:t>Rebecca Skretkowicz </a:t>
            </a:r>
            <a:r>
              <a:rPr lang="en-US" sz="2200" b="0" i="0">
                <a:effectLst/>
                <a:latin typeface="Raleway" pitchFamily="2" charset="0"/>
              </a:rPr>
              <a:t>- </a:t>
            </a:r>
            <a:r>
              <a:rPr lang="en-US" sz="2200"/>
              <a:t>NYSACTE President</a:t>
            </a:r>
          </a:p>
        </p:txBody>
      </p:sp>
    </p:spTree>
    <p:extLst>
      <p:ext uri="{BB962C8B-B14F-4D97-AF65-F5344CB8AC3E}">
        <p14:creationId xmlns:p14="http://schemas.microsoft.com/office/powerpoint/2010/main" val="160678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E9D8E9-591A-4F55-9E43-B9DE861E5DF2}"/>
              </a:ext>
            </a:extLst>
          </p:cNvPr>
          <p:cNvSpPr>
            <a:spLocks noGrp="1"/>
          </p:cNvSpPr>
          <p:nvPr>
            <p:ph type="title"/>
          </p:nvPr>
        </p:nvSpPr>
        <p:spPr>
          <a:xfrm>
            <a:off x="838200" y="365125"/>
            <a:ext cx="10515600" cy="1325563"/>
          </a:xfrm>
        </p:spPr>
        <p:txBody>
          <a:bodyPr>
            <a:normAutofit/>
          </a:bodyPr>
          <a:lstStyle/>
          <a:p>
            <a:r>
              <a:rPr lang="en-US" sz="5400"/>
              <a:t>NYSACTE Fellowship Purpose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B7A0DCF-6112-489C-B1BD-2D4D3B76A4D6}"/>
              </a:ext>
            </a:extLst>
          </p:cNvPr>
          <p:cNvSpPr>
            <a:spLocks noGrp="1"/>
          </p:cNvSpPr>
          <p:nvPr>
            <p:ph idx="1"/>
          </p:nvPr>
        </p:nvSpPr>
        <p:spPr>
          <a:xfrm>
            <a:off x="838200" y="1929384"/>
            <a:ext cx="10515600" cy="4251960"/>
          </a:xfrm>
        </p:spPr>
        <p:txBody>
          <a:bodyPr>
            <a:normAutofit/>
          </a:bodyPr>
          <a:lstStyle/>
          <a:p>
            <a:r>
              <a:rPr lang="en-US" sz="2200"/>
              <a:t>Purpose:</a:t>
            </a:r>
          </a:p>
          <a:p>
            <a:pPr lvl="1"/>
            <a:r>
              <a:rPr lang="en-US" sz="2200"/>
              <a:t>To bring CTE educators together to develop their leadership skills and further their involvement in CTE professional organizations</a:t>
            </a:r>
          </a:p>
          <a:p>
            <a:pPr lvl="1"/>
            <a:r>
              <a:rPr lang="en-US" sz="2200"/>
              <a:t>To provide CTE educators an opportunity to become familiar with the variety of content areas and delivery models in NYS in order to better understand the strengths and challenges of CTE in NYS</a:t>
            </a:r>
          </a:p>
          <a:p>
            <a:pPr lvl="1"/>
            <a:r>
              <a:rPr lang="en-US" sz="2200"/>
              <a:t>Provide professional development opportunities in order to share and build best practices in CTE</a:t>
            </a:r>
          </a:p>
          <a:p>
            <a:pPr lvl="1"/>
            <a:r>
              <a:rPr lang="en-US" sz="2200"/>
              <a:t>Support activities that increase leadership characteristics and provide leadership opportunities for career-technical educators by contributing to NYSACTE</a:t>
            </a:r>
          </a:p>
        </p:txBody>
      </p:sp>
    </p:spTree>
    <p:extLst>
      <p:ext uri="{BB962C8B-B14F-4D97-AF65-F5344CB8AC3E}">
        <p14:creationId xmlns:p14="http://schemas.microsoft.com/office/powerpoint/2010/main" val="141609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697E4B-0E72-4ECC-A6C4-C44CAB5BB9B4}"/>
              </a:ext>
            </a:extLst>
          </p:cNvPr>
          <p:cNvSpPr>
            <a:spLocks noGrp="1"/>
          </p:cNvSpPr>
          <p:nvPr>
            <p:ph type="title"/>
          </p:nvPr>
        </p:nvSpPr>
        <p:spPr>
          <a:xfrm>
            <a:off x="838200" y="365125"/>
            <a:ext cx="10515600" cy="1325563"/>
          </a:xfrm>
        </p:spPr>
        <p:txBody>
          <a:bodyPr>
            <a:normAutofit/>
          </a:bodyPr>
          <a:lstStyle/>
          <a:p>
            <a:r>
              <a:rPr lang="en-US" sz="5400"/>
              <a:t>Updated Program of Work</a:t>
            </a:r>
          </a:p>
        </p:txBody>
      </p:sp>
      <p:sp>
        <p:nvSpPr>
          <p:cNvPr id="17"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5130B39A-E0B2-445D-9A8C-AD4CDF0C9E5A}"/>
              </a:ext>
            </a:extLst>
          </p:cNvPr>
          <p:cNvGraphicFramePr>
            <a:graphicFrameLocks noGrp="1"/>
          </p:cNvGraphicFramePr>
          <p:nvPr>
            <p:ph idx="1"/>
            <p:extLst>
              <p:ext uri="{D42A27DB-BD31-4B8C-83A1-F6EECF244321}">
                <p14:modId xmlns:p14="http://schemas.microsoft.com/office/powerpoint/2010/main" val="3921966654"/>
              </p:ext>
            </p:extLst>
          </p:nvPr>
        </p:nvGraphicFramePr>
        <p:xfrm>
          <a:off x="1485744" y="2228087"/>
          <a:ext cx="8857882" cy="4264780"/>
        </p:xfrm>
        <a:graphic>
          <a:graphicData uri="http://schemas.openxmlformats.org/drawingml/2006/table">
            <a:tbl>
              <a:tblPr firstRow="1" firstCol="1" bandRow="1"/>
              <a:tblGrid>
                <a:gridCol w="4197284">
                  <a:extLst>
                    <a:ext uri="{9D8B030D-6E8A-4147-A177-3AD203B41FA5}">
                      <a16:colId xmlns:a16="http://schemas.microsoft.com/office/drawing/2014/main" val="1965060405"/>
                    </a:ext>
                  </a:extLst>
                </a:gridCol>
                <a:gridCol w="3735997">
                  <a:extLst>
                    <a:ext uri="{9D8B030D-6E8A-4147-A177-3AD203B41FA5}">
                      <a16:colId xmlns:a16="http://schemas.microsoft.com/office/drawing/2014/main" val="1601892054"/>
                    </a:ext>
                  </a:extLst>
                </a:gridCol>
                <a:gridCol w="924601">
                  <a:extLst>
                    <a:ext uri="{9D8B030D-6E8A-4147-A177-3AD203B41FA5}">
                      <a16:colId xmlns:a16="http://schemas.microsoft.com/office/drawing/2014/main" val="2373321068"/>
                    </a:ext>
                  </a:extLst>
                </a:gridCol>
              </a:tblGrid>
              <a:tr h="199400">
                <a:tc>
                  <a:txBody>
                    <a:bodyPr/>
                    <a:lstStyle/>
                    <a:p>
                      <a:pPr marL="0" marR="0" algn="ctr" fontAlgn="t">
                        <a:lnSpc>
                          <a:spcPct val="107000"/>
                        </a:lnSpc>
                        <a:spcBef>
                          <a:spcPts val="0"/>
                        </a:spcBef>
                        <a:spcAft>
                          <a:spcPts val="0"/>
                        </a:spcAft>
                      </a:pPr>
                      <a:r>
                        <a:rPr lang="en-US" sz="1000" b="1" i="0" u="none" strike="noStrike">
                          <a:effectLst/>
                          <a:latin typeface="Calibri" panose="020F0502020204030204" pitchFamily="34" charset="0"/>
                          <a:ea typeface="Calibri" panose="020F0502020204030204" pitchFamily="34" charset="0"/>
                          <a:cs typeface="Times New Roman" panose="02020603050405020304" pitchFamily="18" charset="0"/>
                        </a:rPr>
                        <a:t>Task</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000" b="1" i="0" u="none" strike="noStrike">
                          <a:effectLst/>
                          <a:latin typeface="Calibri" panose="020F0502020204030204" pitchFamily="34" charset="0"/>
                          <a:ea typeface="Calibri" panose="020F0502020204030204" pitchFamily="34" charset="0"/>
                          <a:cs typeface="Times New Roman" panose="02020603050405020304" pitchFamily="18" charset="0"/>
                        </a:rPr>
                        <a:t>Item to be completed/submitted</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000" b="1" i="0" u="none" strike="noStrike">
                          <a:effectLst/>
                          <a:latin typeface="Calibri" panose="020F0502020204030204" pitchFamily="34" charset="0"/>
                          <a:ea typeface="Calibri" panose="020F0502020204030204" pitchFamily="34" charset="0"/>
                          <a:cs typeface="Times New Roman" panose="02020603050405020304" pitchFamily="18" charset="0"/>
                        </a:rPr>
                        <a:t>Due date</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384609"/>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Participate in monthly zoom meetings</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N/A</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On-going</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2561734"/>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Read one required book and participate in book study discissions</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Lead discussion on assigned section</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On-going</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2130455"/>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Project mentor check-in</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As needed to complete project and PD plan</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On-going</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180281"/>
                  </a:ext>
                </a:extLst>
              </a:tr>
              <a:tr h="33779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Share information about your leadership journey and your CTE center/school</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Introduction during first zoom meeting</a:t>
                      </a:r>
                      <a:endParaRPr lang="en-US" sz="1600" b="0" i="0" u="none" strike="noStrike" dirty="0">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October</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063533"/>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Initial check-in meeting with fellowship coordinators </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15-minute zoom meeting</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Oct-Nov</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449252"/>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Propose a project that will benefit NYSACTE</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Initial project proposal form                      </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Nov 30   </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2635726"/>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Interview the president of your division (see sample questions)</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1-page refection on the interview</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Dec 17</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399594"/>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Interview the NYSED CTE Associate from your content area</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1-page refection on the interview</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Jan 30</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843522"/>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Review advocacy resources and reflect on CTE advocacy efforts</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1-page reflection on advocacy </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March 15</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7469156"/>
                  </a:ext>
                </a:extLst>
              </a:tr>
              <a:tr h="199400">
                <a:tc>
                  <a:txBody>
                    <a:bodyPr/>
                    <a:lstStyle/>
                    <a:p>
                      <a:pPr marL="0" marR="0" algn="l" fontAlgn="t">
                        <a:lnSpc>
                          <a:spcPct val="107000"/>
                        </a:lnSpc>
                        <a:spcBef>
                          <a:spcPts val="0"/>
                        </a:spcBef>
                        <a:spcAft>
                          <a:spcPts val="0"/>
                        </a:spcAft>
                      </a:pPr>
                      <a:r>
                        <a:rPr lang="en-US" sz="1000" b="1" i="0" u="none" strike="noStrike">
                          <a:effectLst/>
                          <a:latin typeface="Calibri" panose="020F0502020204030204" pitchFamily="34" charset="0"/>
                          <a:ea typeface="Calibri" panose="020F0502020204030204" pitchFamily="34" charset="0"/>
                          <a:cs typeface="Times New Roman" panose="02020603050405020304" pitchFamily="18" charset="0"/>
                        </a:rPr>
                        <a:t>Optional </a:t>
                      </a: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mid-year check-in meeting with fellowship coordinators </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15-minute zoom meeting</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March</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910723"/>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Presentation on the Fellowship Program</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Proposal</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April 30</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9257575"/>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Professional Development Plan</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Completed PD plan</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June 1</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1640696"/>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Final check-in with Fellowship Coordinators</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15-minute zoom meeting</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June</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475202"/>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Attend a NYSACTE board meeting</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1-page reflection on board structure, roles, priorities, etc. </a:t>
                      </a:r>
                      <a:endParaRPr lang="en-US" sz="1600" b="0" i="0" u="none" strike="noStrike">
                        <a:effectLst/>
                        <a:latin typeface="Arial" panose="020B0604020202020204" pitchFamily="34" charset="0"/>
                      </a:endParaRPr>
                    </a:p>
                  </a:txBody>
                  <a:tcPr marL="80067" marR="80067" marT="40034" marB="4003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before July 1</a:t>
                      </a:r>
                      <a:endParaRPr lang="en-US" sz="1600" b="0" i="0" u="none" strike="noStrike">
                        <a:effectLst/>
                        <a:latin typeface="Arial" panose="020B0604020202020204" pitchFamily="34" charset="0"/>
                      </a:endParaRPr>
                    </a:p>
                  </a:txBody>
                  <a:tcPr marL="80067" marR="80067" marT="40034" marB="4003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49129"/>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Attend your division board mtg</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93051703"/>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Complete the project that was proposed</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Completed project and proposal form                   </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July 1      </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1326652"/>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Fellowship Presentation</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Possibly at TAC Leadership Seminar</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Aug 30</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4157369"/>
                  </a:ext>
                </a:extLst>
              </a:tr>
              <a:tr h="33779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Reflect on the fellowship experience </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2-page reflection on the program with suggestions for improvement</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Aug 30</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976189"/>
                  </a:ext>
                </a:extLst>
              </a:tr>
              <a:tr h="199400">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Professional Development</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Attend 1 PD of your choice</a:t>
                      </a:r>
                      <a:endParaRPr lang="en-US" sz="1600" b="0" i="0" u="none" strike="noStrike">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Aug 30</a:t>
                      </a:r>
                      <a:endParaRPr lang="en-US" sz="1600" b="0" i="0" u="none" strike="noStrike" dirty="0">
                        <a:effectLst/>
                        <a:latin typeface="Arial" panose="020B0604020202020204" pitchFamily="34" charset="0"/>
                      </a:endParaRPr>
                    </a:p>
                  </a:txBody>
                  <a:tcPr marL="60050" marR="60050" marT="83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163798"/>
                  </a:ext>
                </a:extLst>
              </a:tr>
            </a:tbl>
          </a:graphicData>
        </a:graphic>
      </p:graphicFrame>
    </p:spTree>
    <p:extLst>
      <p:ext uri="{BB962C8B-B14F-4D97-AF65-F5344CB8AC3E}">
        <p14:creationId xmlns:p14="http://schemas.microsoft.com/office/powerpoint/2010/main" val="917947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97DA6038-D4B6-4EEE-84ED-21030E747576}"/>
              </a:ext>
            </a:extLst>
          </p:cNvPr>
          <p:cNvSpPr>
            <a:spLocks noGrp="1"/>
          </p:cNvSpPr>
          <p:nvPr>
            <p:ph type="title"/>
          </p:nvPr>
        </p:nvSpPr>
        <p:spPr>
          <a:xfrm>
            <a:off x="838200" y="643467"/>
            <a:ext cx="2951205" cy="5571066"/>
          </a:xfrm>
        </p:spPr>
        <p:txBody>
          <a:bodyPr>
            <a:normAutofit/>
          </a:bodyPr>
          <a:lstStyle/>
          <a:p>
            <a:r>
              <a:rPr lang="en-US">
                <a:solidFill>
                  <a:srgbClr val="FFFFFF"/>
                </a:solidFill>
              </a:rPr>
              <a:t>Updated Monthly Zoom Topics</a:t>
            </a:r>
          </a:p>
        </p:txBody>
      </p:sp>
      <p:graphicFrame>
        <p:nvGraphicFramePr>
          <p:cNvPr id="4" name="Content Placeholder 3">
            <a:extLst>
              <a:ext uri="{FF2B5EF4-FFF2-40B4-BE49-F238E27FC236}">
                <a16:creationId xmlns:a16="http://schemas.microsoft.com/office/drawing/2014/main" id="{75501D3C-7182-4D9D-9AED-B062AB05F099}"/>
              </a:ext>
            </a:extLst>
          </p:cNvPr>
          <p:cNvGraphicFramePr>
            <a:graphicFrameLocks noGrp="1"/>
          </p:cNvGraphicFramePr>
          <p:nvPr>
            <p:ph idx="1"/>
            <p:extLst>
              <p:ext uri="{D42A27DB-BD31-4B8C-83A1-F6EECF244321}">
                <p14:modId xmlns:p14="http://schemas.microsoft.com/office/powerpoint/2010/main" val="4037949437"/>
              </p:ext>
            </p:extLst>
          </p:nvPr>
        </p:nvGraphicFramePr>
        <p:xfrm>
          <a:off x="4490908" y="134380"/>
          <a:ext cx="7496030" cy="6589240"/>
        </p:xfrm>
        <a:graphic>
          <a:graphicData uri="http://schemas.openxmlformats.org/drawingml/2006/table">
            <a:tbl>
              <a:tblPr firstRow="1" firstCol="1" bandRow="1"/>
              <a:tblGrid>
                <a:gridCol w="2448169">
                  <a:extLst>
                    <a:ext uri="{9D8B030D-6E8A-4147-A177-3AD203B41FA5}">
                      <a16:colId xmlns:a16="http://schemas.microsoft.com/office/drawing/2014/main" val="3738731564"/>
                    </a:ext>
                  </a:extLst>
                </a:gridCol>
                <a:gridCol w="5047861">
                  <a:extLst>
                    <a:ext uri="{9D8B030D-6E8A-4147-A177-3AD203B41FA5}">
                      <a16:colId xmlns:a16="http://schemas.microsoft.com/office/drawing/2014/main" val="145348713"/>
                    </a:ext>
                  </a:extLst>
                </a:gridCol>
              </a:tblGrid>
              <a:tr h="637929">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October </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Introductions</a:t>
                      </a:r>
                      <a:endParaRPr lang="en-US" sz="105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Overview of Fellowship</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CTE Learn</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Individual projects</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4661843"/>
                  </a:ext>
                </a:extLst>
              </a:tr>
              <a:tr h="488418">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November</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Overview of ACTE (state, regional, national)</a:t>
                      </a:r>
                      <a:endParaRPr lang="en-US" sz="105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Presentation by NYSACTE president and/or past president</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Begin book study</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610224"/>
                  </a:ext>
                </a:extLst>
              </a:tr>
              <a:tr h="637929">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December </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CTE in NYS </a:t>
                      </a:r>
                      <a:endParaRPr lang="en-US" sz="105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Presentation by NYSED CTE associate </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Continue Book Study</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Begin President Presentations (1-2 a month)</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898742"/>
                  </a:ext>
                </a:extLst>
              </a:tr>
              <a:tr h="637929">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January</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CTE in NYS and best practices for CTE Month (February)</a:t>
                      </a:r>
                      <a:endParaRPr lang="en-US" sz="105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Presentation by CTE TAC</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Continue Book Study</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Continue President Presentations</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134007"/>
                  </a:ext>
                </a:extLst>
              </a:tr>
              <a:tr h="637929">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February</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Promoting  and Advocating for CTE</a:t>
                      </a:r>
                      <a:endParaRPr lang="en-US" sz="105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Presentation on Advocacy (NYSACTE or ACTE)</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Continue Book Study</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Continue President Presentations </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0957042"/>
                  </a:ext>
                </a:extLst>
              </a:tr>
              <a:tr h="637929">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March</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PD plan template or samples</a:t>
                      </a:r>
                      <a:endParaRPr lang="en-US" sz="105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Discuss Fellowship presentation proposal</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Continue Book Study</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Continue President Presentations </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281987"/>
                  </a:ext>
                </a:extLst>
              </a:tr>
              <a:tr h="792470">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April</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CTE Leadership Opportunities in Region 1</a:t>
                      </a:r>
                      <a:endParaRPr lang="en-US" sz="105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Presentation by Region 1 VP</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Check in on presentation planning</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Continue Book Study</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Finish President Presentations </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7070229"/>
                  </a:ext>
                </a:extLst>
              </a:tr>
              <a:tr h="792470">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May</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National CTE Leadership opportunities</a:t>
                      </a:r>
                      <a:endParaRPr lang="en-US" sz="105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Presentation by ACTE: ACTE National Fellowship Program, Educators in Action</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Teacher of the Year</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Check in on presentation planning</a:t>
                      </a:r>
                      <a:endParaRPr lang="en-US" sz="1800" b="0" i="0" u="none" strike="noStrike">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Finish Book Study</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9118580"/>
                  </a:ext>
                </a:extLst>
              </a:tr>
              <a:tr h="189395">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June</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Individual check-in with Fellowship Coordinator instead of a group Zoom meeting</a:t>
                      </a:r>
                      <a:endParaRPr lang="en-US" sz="105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6294486"/>
                  </a:ext>
                </a:extLst>
              </a:tr>
              <a:tr h="189395">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July</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Presentation planning</a:t>
                      </a:r>
                      <a:endParaRPr lang="en-US" sz="105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4643000"/>
                  </a:ext>
                </a:extLst>
              </a:tr>
              <a:tr h="488418">
                <a:tc>
                  <a:txBody>
                    <a:bodyPr/>
                    <a:lstStyle/>
                    <a:p>
                      <a:pPr marL="0" marR="0" algn="l" fontAlgn="t">
                        <a:lnSpc>
                          <a:spcPct val="107000"/>
                        </a:lnSpc>
                        <a:spcBef>
                          <a:spcPts val="0"/>
                        </a:spcBef>
                        <a:spcAft>
                          <a:spcPts val="0"/>
                        </a:spcAft>
                      </a:pPr>
                      <a:r>
                        <a:rPr lang="en-US" sz="1050" b="0" i="0" u="none" strike="noStrike">
                          <a:effectLst/>
                          <a:latin typeface="Calibri" panose="020F0502020204030204" pitchFamily="34" charset="0"/>
                          <a:ea typeface="MS Mincho" panose="02020609040205080304" pitchFamily="49" charset="-128"/>
                          <a:cs typeface="Calibri" panose="020F0502020204030204" pitchFamily="34" charset="0"/>
                        </a:rPr>
                        <a:t>August (possibly in person at CTE TAC Leadership Conference)</a:t>
                      </a:r>
                      <a:endParaRPr lang="en-US" sz="1800" b="0" i="0" u="none" strike="noStrike">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07000"/>
                        </a:lnSpc>
                        <a:spcBef>
                          <a:spcPts val="0"/>
                        </a:spcBef>
                        <a:spcAft>
                          <a:spcPts val="0"/>
                        </a:spcAft>
                        <a:buClrTx/>
                        <a:buSzPts val="1100"/>
                        <a:buFont typeface="Symbol" panose="05050102010706020507" pitchFamily="18" charset="2"/>
                        <a:buNone/>
                      </a:pPr>
                      <a:r>
                        <a:rPr lang="en-US" sz="1050" b="0" i="0" u="none" strike="noStrike" dirty="0">
                          <a:effectLst/>
                          <a:latin typeface="Calibri" panose="020F0502020204030204" pitchFamily="34" charset="0"/>
                          <a:ea typeface="MS Mincho" panose="02020609040205080304" pitchFamily="49" charset="-128"/>
                          <a:cs typeface="Calibri" panose="020F0502020204030204" pitchFamily="34" charset="0"/>
                        </a:rPr>
                        <a:t>CTE TAC Leadership Conference</a:t>
                      </a:r>
                      <a:endParaRPr lang="en-US" sz="1050" b="0" i="0" u="none" strike="noStrike" dirty="0">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dirty="0">
                          <a:effectLst/>
                          <a:latin typeface="Calibri" panose="020F0502020204030204" pitchFamily="34" charset="0"/>
                          <a:ea typeface="MS Mincho" panose="02020609040205080304" pitchFamily="49" charset="-128"/>
                          <a:cs typeface="Calibri" panose="020F0502020204030204" pitchFamily="34" charset="0"/>
                        </a:rPr>
                        <a:t>Fellowship presentation</a:t>
                      </a:r>
                      <a:endParaRPr lang="en-US" sz="1800" b="0" i="0" u="none" strike="noStrike" dirty="0">
                        <a:effectLst/>
                        <a:latin typeface="Arial" panose="020B0604020202020204" pitchFamily="34" charset="0"/>
                      </a:endParaRPr>
                    </a:p>
                    <a:p>
                      <a:pPr marL="347472" marR="0" indent="-347472" algn="l" fontAlgn="t">
                        <a:lnSpc>
                          <a:spcPct val="107000"/>
                        </a:lnSpc>
                        <a:spcBef>
                          <a:spcPts val="0"/>
                        </a:spcBef>
                        <a:spcAft>
                          <a:spcPts val="0"/>
                        </a:spcAft>
                      </a:pPr>
                      <a:r>
                        <a:rPr lang="en-US" sz="1050" b="0" i="0" u="none" strike="noStrike" dirty="0">
                          <a:effectLst/>
                          <a:latin typeface="Calibri" panose="020F0502020204030204" pitchFamily="34" charset="0"/>
                          <a:ea typeface="Calibri" panose="020F0502020204030204" pitchFamily="34" charset="0"/>
                          <a:cs typeface="Times New Roman" panose="02020603050405020304" pitchFamily="18" charset="0"/>
                        </a:rPr>
                        <a:t>Feedback and suggestions on the year</a:t>
                      </a:r>
                      <a:endParaRPr lang="en-US" sz="1800" b="0" i="0" u="none" strike="noStrike" dirty="0">
                        <a:effectLst/>
                        <a:latin typeface="Arial" panose="020B0604020202020204" pitchFamily="34" charset="0"/>
                      </a:endParaRPr>
                    </a:p>
                  </a:txBody>
                  <a:tcPr marL="37915" marR="37915" marT="52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9420623"/>
                  </a:ext>
                </a:extLst>
              </a:tr>
            </a:tbl>
          </a:graphicData>
        </a:graphic>
      </p:graphicFrame>
    </p:spTree>
    <p:extLst>
      <p:ext uri="{BB962C8B-B14F-4D97-AF65-F5344CB8AC3E}">
        <p14:creationId xmlns:p14="http://schemas.microsoft.com/office/powerpoint/2010/main" val="97385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1605</Words>
  <Application>Microsoft Office PowerPoint</Application>
  <PresentationFormat>Widescreen</PresentationFormat>
  <Paragraphs>200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Raleway</vt:lpstr>
      <vt:lpstr>Symbol</vt:lpstr>
      <vt:lpstr>Office Theme</vt:lpstr>
      <vt:lpstr>NYSACTE Fellowship Program</vt:lpstr>
      <vt:lpstr>Welcoming Ritual - Activity</vt:lpstr>
      <vt:lpstr>Welcoming Rituals - Purpose</vt:lpstr>
      <vt:lpstr>Discussion Norms</vt:lpstr>
      <vt:lpstr>Leadership Stories</vt:lpstr>
      <vt:lpstr>Welcome</vt:lpstr>
      <vt:lpstr>NYSACTE Fellowship Purpose</vt:lpstr>
      <vt:lpstr>Updated Program of Work</vt:lpstr>
      <vt:lpstr>Updated Monthly Zoom Topics</vt:lpstr>
      <vt:lpstr>NYSACTE Fellowship Meeting Dates</vt:lpstr>
      <vt:lpstr>CTE Learn</vt:lpstr>
      <vt:lpstr>NYSACTE Projects Ideas</vt:lpstr>
      <vt:lpstr>NYSACTE Project Form</vt:lpstr>
      <vt:lpstr>Reminders and Upcoming Deadlines</vt:lpstr>
      <vt:lpstr>NYSACTE Board Meeting Dates</vt:lpstr>
      <vt:lpstr>Optimistic Closure - Purpose</vt:lpstr>
      <vt:lpstr>Optimistic Closure -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NYSACTE Fellowship Program</dc:title>
  <dc:creator>Paula S. Boughton</dc:creator>
  <cp:lastModifiedBy>Connie Costley</cp:lastModifiedBy>
  <cp:revision>5</cp:revision>
  <dcterms:created xsi:type="dcterms:W3CDTF">2021-09-13T21:23:39Z</dcterms:created>
  <dcterms:modified xsi:type="dcterms:W3CDTF">2021-10-21T21:40:42Z</dcterms:modified>
</cp:coreProperties>
</file>