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7" r:id="rId12"/>
    <p:sldId id="303"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embeddedFontLst>
    <p:embeddedFont>
      <p:font typeface="MS PGothic" panose="020B0600070205080204" pitchFamily="34" charset="-128"/>
      <p:regular r:id="rId46"/>
    </p:embeddedFont>
    <p:embeddedFont>
      <p:font typeface="MS PGothic" panose="020B0600070205080204" pitchFamily="34" charset="-128"/>
      <p:regular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angoff" initials="E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74" autoAdjust="0"/>
  </p:normalViewPr>
  <p:slideViewPr>
    <p:cSldViewPr snapToGrid="0">
      <p:cViewPr varScale="1">
        <p:scale>
          <a:sx n="80" d="100"/>
          <a:sy n="80" d="100"/>
        </p:scale>
        <p:origin x="130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49C07-0B01-462D-B35E-957669160EDF}" type="datetimeFigureOut">
              <a:rPr lang="en-US" smtClean="0"/>
              <a:t>10/31/2017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976BFB-713D-421B-8FE2-E70F4E095842}" type="slidenum">
              <a:rPr lang="en-US" smtClean="0"/>
              <a:t>‹#›</a:t>
            </a:fld>
            <a:endParaRPr lang="en-US"/>
          </a:p>
        </p:txBody>
      </p:sp>
    </p:spTree>
    <p:extLst>
      <p:ext uri="{BB962C8B-B14F-4D97-AF65-F5344CB8AC3E}">
        <p14:creationId xmlns:p14="http://schemas.microsoft.com/office/powerpoint/2010/main" val="387936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Medicare pays 80% of covered charges, and the beneficiary pays the remaining 20% (the coinsurance payment). </a:t>
            </a:r>
          </a:p>
          <a:p>
            <a:pPr>
              <a:buFontTx/>
              <a:buChar char="•"/>
            </a:pPr>
            <a:r>
              <a:rPr lang="en-US"/>
              <a:t>What else does the beneficiary pay? (Deductibles, premiums, and noncovered services). </a:t>
            </a:r>
          </a:p>
          <a:p>
            <a:pPr>
              <a:buFontTx/>
              <a:buChar char="•"/>
            </a:pPr>
            <a:r>
              <a:rPr lang="en-US"/>
              <a:t>Beneficiaries often choose to purchase additional insurance to cover out-of-pocket expenses.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7" name="Footer Placeholder 3"/>
          <p:cNvSpPr txBox="1">
            <a:spLocks noGrp="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7" name="Footer Placeholder 3"/>
          <p:cNvSpPr txBox="1">
            <a:spLocks noGrp="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Tree>
    <p:extLst>
      <p:ext uri="{BB962C8B-B14F-4D97-AF65-F5344CB8AC3E}">
        <p14:creationId xmlns:p14="http://schemas.microsoft.com/office/powerpoint/2010/main" val="428365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Hospitals report services for Part A by using ICD-10-CM codes and the DRG assignment.</a:t>
            </a:r>
          </a:p>
          <a:p>
            <a:pPr>
              <a:buFontTx/>
              <a:buChar char="•"/>
            </a:pPr>
            <a:r>
              <a:rPr lang="en-US"/>
              <a:t>What determines eligibility for Part A? (Beneficiaries are automatically eligible for Part A when they become eligible for Medicare.)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This is a listing of services that are covered by Medicare Part A. </a:t>
            </a:r>
          </a:p>
          <a:p>
            <a:pPr>
              <a:buFontTx/>
              <a:buChar char="•"/>
            </a:pPr>
            <a:r>
              <a:rPr lang="en-US" dirty="0"/>
              <a:t>Medicare Part A would cover the basics of a hospital stay. </a:t>
            </a:r>
          </a:p>
          <a:p>
            <a:pPr>
              <a:buFontTx/>
              <a:buChar char="•"/>
            </a:pPr>
            <a:r>
              <a:rPr lang="en-US" dirty="0"/>
              <a:t>A way to look at it would be a </a:t>
            </a:r>
            <a:r>
              <a:rPr lang="ja-JP" altLang="en-US" dirty="0"/>
              <a:t>“</a:t>
            </a:r>
            <a:r>
              <a:rPr lang="en-US" altLang="ja-JP" dirty="0"/>
              <a:t>No Frills</a:t>
            </a:r>
            <a:r>
              <a:rPr lang="ja-JP" altLang="en-US" dirty="0"/>
              <a:t>”</a:t>
            </a:r>
            <a:r>
              <a:rPr lang="en-US" altLang="ja-JP" dirty="0"/>
              <a:t> stay.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This is a listing of services that are not covered by Medicare Part A. </a:t>
            </a:r>
          </a:p>
          <a:p>
            <a:pPr>
              <a:buFontTx/>
              <a:buChar char="•"/>
            </a:pPr>
            <a:r>
              <a:rPr lang="en-US"/>
              <a:t>Anything that Medicare would deem not medically necessary would not be covered under Medicare Part A for a hospital stay.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Part A can also help pay for inpatient care in a Medicare-certified skilled nursing facility if the patient</a:t>
            </a:r>
            <a:r>
              <a:rPr lang="ja-JP" altLang="en-US" dirty="0"/>
              <a:t>’</a:t>
            </a:r>
            <a:r>
              <a:rPr lang="en-US" altLang="ja-JP" dirty="0"/>
              <a:t>s condition requires daily skilled nursing or rehabilitation services that can be provided only in this type of facility.</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Part B is not automatically provided to beneficiaries when they become eligible for Medicare. </a:t>
            </a:r>
          </a:p>
          <a:p>
            <a:pPr>
              <a:buFontTx/>
              <a:buChar char="•"/>
            </a:pPr>
            <a:r>
              <a:rPr lang="en-US"/>
              <a:t>Medicare Part B, like Blue Cross of North Dakota for example, is an insurance the individual purchases and pays monthly premiums.</a:t>
            </a:r>
          </a:p>
          <a:p>
            <a:pPr>
              <a:buFontTx/>
              <a:buChar char="•"/>
            </a:pPr>
            <a:r>
              <a:rPr lang="en-US"/>
              <a:t>Currently, Medicare Part B reimburses at a rate of 80%, which means that if the patient does not have a secondary insurance the patient will be responsible for the other 20%.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Part B helps to pay for medically necessary physician services, outpatient hospital services, home health care, and a number of other medical services and supplies that are not covered by Part 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What is each type of code used for? (Diagnoses, procedure, additional supplies and services, respectively) </a:t>
            </a:r>
          </a:p>
          <a:p>
            <a:pPr>
              <a:buFontTx/>
              <a:buChar char="•"/>
            </a:pPr>
            <a:r>
              <a:rPr lang="en-US"/>
              <a:t>What is Part C? (Medicare Plus Choice program: provides a set of options from which beneficiaries can choose their health care providers; some options are HMO, POS, PPO, and MSA [medical savings account]) </a:t>
            </a:r>
          </a:p>
          <a:p>
            <a:pPr>
              <a:buFontTx/>
              <a:buChar char="•"/>
            </a:pPr>
            <a:r>
              <a:rPr lang="en-US"/>
              <a:t>What is Part D? (Prescription drug benefit for beneficiaries. Beginning in January 2006, beneficiaries could enroll in Part D and choose from plans that offered drug coverage.)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What entity is the largest third-party payer in the U.S.? (Medicare)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3" name="Footer Placeholder 3"/>
          <p:cNvSpPr txBox="1">
            <a:spLocks noGrp="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What is the Federal Register? (The official publication for all Presidential Documents, Rules and Regulations, Proposed Rules, and Notices.) </a:t>
            </a:r>
          </a:p>
          <a:p>
            <a:pPr>
              <a:buFontTx/>
              <a:buChar char="•"/>
            </a:pPr>
            <a:r>
              <a:rPr lang="en-US"/>
              <a:t>Coders must be aware of changes listed in the Federal Register that relate to Medicare reimbursement so that Medicare charges will be submitted correctly. </a:t>
            </a:r>
          </a:p>
          <a:p>
            <a:pPr>
              <a:buFontTx/>
              <a:buChar char="•"/>
            </a:pPr>
            <a:r>
              <a:rPr lang="en-US"/>
              <a:t>Because the government is the largest third-party payer in the nation, even small changes in rules governing reimbursement to providers can have major consequences.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Each year proposed changes to the various payment systems are published early. </a:t>
            </a:r>
          </a:p>
          <a:p>
            <a:pPr>
              <a:buFontTx/>
              <a:buChar char="•"/>
            </a:pPr>
            <a:r>
              <a:rPr lang="en-US"/>
              <a:t>Several months pass so that interested parties can comment and make suggestions about the proposed changes. </a:t>
            </a:r>
          </a:p>
          <a:p>
            <a:pPr>
              <a:buFontTx/>
              <a:buChar char="•"/>
            </a:pPr>
            <a:r>
              <a:rPr lang="en-US"/>
              <a:t>The final rules are published in the fall editions. </a:t>
            </a:r>
          </a:p>
          <a:p>
            <a:pPr>
              <a:buFontTx/>
              <a:buChar char="•"/>
            </a:pPr>
            <a:r>
              <a:rPr lang="en-US"/>
              <a:t>Changes are implemented the following calendar year.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Here is a sample page from the </a:t>
            </a:r>
            <a:r>
              <a:rPr lang="en-US" i="1" dirty="0"/>
              <a:t>Federal Register</a:t>
            </a:r>
            <a:r>
              <a:rPr lang="en-US" dirty="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Why was physician payment reform implemented? (To decrease Medicare expenditures, to redistribute physicians</a:t>
            </a:r>
            <a:r>
              <a:rPr lang="ja-JP" altLang="en-US" dirty="0"/>
              <a:t>’</a:t>
            </a:r>
            <a:r>
              <a:rPr lang="en-US" altLang="ja-JP" dirty="0"/>
              <a:t> payments more equitably, to ensure quality health care at a reasonable rate) </a:t>
            </a:r>
          </a:p>
          <a:p>
            <a:pPr>
              <a:buFontTx/>
              <a:buChar char="•"/>
            </a:pPr>
            <a:r>
              <a:rPr lang="en-US" dirty="0"/>
              <a:t>OBRA 1990 required that before January 1 of each year, beginning in 1992, fee schedules that determine payment amounts for all physician services would be established.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All physicians are paid on the amounts of the Medicare fee schedule.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How are unit values determined? (The amount of time, effort, and technical expertise required, overhead, cost of malpractice coverage) </a:t>
            </a:r>
          </a:p>
          <a:p>
            <a:pPr>
              <a:buFontTx/>
              <a:buChar char="•"/>
            </a:pPr>
            <a:r>
              <a:rPr lang="en-US"/>
              <a:t>A Harvard University group analyzed a service, identified its separate parts, and assigned each part a relative value unit. </a:t>
            </a:r>
          </a:p>
          <a:p>
            <a:pPr>
              <a:buFontTx/>
              <a:buChar char="•"/>
            </a:pPr>
            <a:r>
              <a:rPr lang="en-US"/>
              <a:t>These parts, or components of service, are work (time, effort, and skill), overhead, and malpractice. </a:t>
            </a:r>
          </a:p>
          <a:p>
            <a:pPr>
              <a:buFontTx/>
              <a:buChar char="•"/>
            </a:pPr>
            <a:r>
              <a:rPr lang="en-US"/>
              <a:t>The sum of the units established for each component of the service equals the total RVUs of a service.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What are the Geographic Practice Cost Index and the Conversion Factor? (National dollar amount that is applied to all services paid according to the Medicare Fee Schedule and geographic location.)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587" name="Footer Placeholder 3"/>
          <p:cNvSpPr txBox="1">
            <a:spLocks noGrp="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Medicare defines fraud as </a:t>
            </a:r>
            <a:r>
              <a:rPr lang="ja-JP" altLang="en-US" dirty="0"/>
              <a:t>“</a:t>
            </a:r>
            <a:r>
              <a:rPr lang="en-US" altLang="ja-JP" dirty="0"/>
              <a:t>the intentional deception or misrepresentation that an individual knows to be false and does not believe to be true and makes it knowing that the deception could result in some unauthorized benefit to himself/herself or to some other person.</a:t>
            </a:r>
            <a:r>
              <a:rPr lang="ja-JP" altLang="en-US" dirty="0"/>
              <a:t>”</a:t>
            </a:r>
            <a:r>
              <a:rPr lang="en-US" altLang="ja-JP" dirty="0"/>
              <a:t> </a:t>
            </a:r>
          </a:p>
          <a:p>
            <a:pPr>
              <a:buFontTx/>
              <a:buChar char="•"/>
            </a:pPr>
            <a:r>
              <a:rPr lang="en-US" dirty="0"/>
              <a:t>What are some examples of fraud? (Altering medical records, </a:t>
            </a:r>
            <a:r>
              <a:rPr lang="en-US" dirty="0" err="1"/>
              <a:t>upcoding</a:t>
            </a:r>
            <a:r>
              <a:rPr lang="en-US" dirty="0"/>
              <a:t>, phantom billing, double-billing for same service, etc.)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What is the coder</a:t>
            </a:r>
            <a:r>
              <a:rPr lang="ja-JP" altLang="en-US" dirty="0"/>
              <a:t>’</a:t>
            </a:r>
            <a:r>
              <a:rPr lang="en-US" altLang="ja-JP" dirty="0"/>
              <a:t>s role? (To accurately code the services and procedures rendered so that the office is properly reimbursed) </a:t>
            </a:r>
          </a:p>
          <a:p>
            <a:pPr>
              <a:buFontTx/>
              <a:buChar char="•"/>
            </a:pPr>
            <a:r>
              <a:rPr lang="en-US" dirty="0"/>
              <a:t>Ethical issues will continually surface and must be handled by coders. What are some examples? (Pressure to </a:t>
            </a:r>
            <a:r>
              <a:rPr lang="en-US" dirty="0" err="1"/>
              <a:t>upcode</a:t>
            </a:r>
            <a:r>
              <a:rPr lang="en-US" dirty="0"/>
              <a:t> a procedure, to restate a diagnosis to obtain better payment) </a:t>
            </a:r>
          </a:p>
          <a:p>
            <a:pPr>
              <a:buFontTx/>
              <a:buChar char="•"/>
            </a:pPr>
            <a:r>
              <a:rPr lang="en-US" dirty="0" err="1"/>
              <a:t>Upcoding</a:t>
            </a:r>
            <a:r>
              <a:rPr lang="en-US" dirty="0"/>
              <a:t>, assigning comorbidity/complications based only on laboratory values, and using </a:t>
            </a:r>
            <a:r>
              <a:rPr lang="en-US" dirty="0" err="1"/>
              <a:t>nonphysician</a:t>
            </a:r>
            <a:r>
              <a:rPr lang="en-US" dirty="0"/>
              <a:t> impressions or assessments without physician agreement are fraudulent.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Most Medicare patients sign a standing approval, which is kept on file in the medical office. </a:t>
            </a:r>
          </a:p>
          <a:p>
            <a:pPr>
              <a:buFontTx/>
              <a:buChar char="•"/>
            </a:pPr>
            <a:r>
              <a:rPr lang="en-US"/>
              <a:t>This allows Medicare claims to be filed automatically, which makes it easy for an unscrupulous person to submit charges for services that were never provided.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Coders must validate that the service was actually provided by consulting the medical record or the physician.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Discuss how medical professionals, especially coders, should react if they suspect fraud.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Office of the Inspector General (OIG) is responsible for developing a work plan that outlines the ways in which the Medicare program is monitored to identify fraud.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Describe several circumstances in which coders may have to react to suspicious activities (by physician, patient, fellow coder, etc.).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Abuse reviews involve checking the propriety or medical necessity of services that are billed; these reviews generally occur after claims processing activity. </a:t>
            </a:r>
          </a:p>
          <a:p>
            <a:pPr>
              <a:buFontTx/>
              <a:buChar char="•"/>
            </a:pPr>
            <a:r>
              <a:rPr lang="en-US"/>
              <a:t>Fraud reviews may determine, for example, whether or not billed services were furnished.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What is a </a:t>
            </a:r>
            <a:r>
              <a:rPr lang="ja-JP" altLang="en-US" dirty="0"/>
              <a:t>“</a:t>
            </a:r>
            <a:r>
              <a:rPr lang="en-US" altLang="ja-JP" dirty="0"/>
              <a:t>safe harbor</a:t>
            </a:r>
            <a:r>
              <a:rPr lang="ja-JP" altLang="en-US" dirty="0"/>
              <a:t>”</a:t>
            </a:r>
            <a:r>
              <a:rPr lang="en-US" altLang="ja-JP" dirty="0"/>
              <a:t> clause? (Protects against certain types of medical services being discounted) </a:t>
            </a:r>
          </a:p>
          <a:p>
            <a:pPr>
              <a:buFontTx/>
              <a:buChar char="•"/>
            </a:pPr>
            <a:r>
              <a:rPr lang="en-US" dirty="0"/>
              <a:t>What are examples of what is or is not protected under the </a:t>
            </a:r>
            <a:r>
              <a:rPr lang="ja-JP" altLang="en-US" dirty="0"/>
              <a:t>“</a:t>
            </a:r>
            <a:r>
              <a:rPr lang="en-US" altLang="ja-JP" dirty="0"/>
              <a:t>safe harbor</a:t>
            </a:r>
            <a:r>
              <a:rPr lang="ja-JP" altLang="en-US" dirty="0"/>
              <a:t>”</a:t>
            </a:r>
            <a:r>
              <a:rPr lang="en-US" altLang="ja-JP" dirty="0"/>
              <a:t> clause? (Protected: An HMO contracts with a laboratory for all laboratory services and receives a discounted price; not protected: furnishing an item or service free of charge or at a reduced charge in exchange for any agreement to buy a different item or service.)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Coders are one group that CMS holds responsible for submitting truthful and accurate claims.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What is the purpose of managed health care? (To provide cost-effective services and improve the health care services provided to enrollees by ensuring access to care)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The organization coordinates the total health care services required by its enrollees.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What issues do population changes create for the health care industry? (As people live longer, and as the baby boomers reach retirement, the elderly population will increase, creating greater use of health care services, and Medicare becomes an even greater component of a medical office</a:t>
            </a:r>
            <a:r>
              <a:rPr lang="ja-JP" altLang="en-US" dirty="0"/>
              <a:t>’</a:t>
            </a:r>
            <a:r>
              <a:rPr lang="en-US" altLang="ja-JP" dirty="0"/>
              <a:t>s revenues.)</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PPO providers agree to provide services to enrollees at a discounted rate. </a:t>
            </a:r>
          </a:p>
          <a:p>
            <a:pPr>
              <a:buFontTx/>
              <a:buChar char="•"/>
            </a:pPr>
            <a:r>
              <a:rPr lang="en-US"/>
              <a:t>Enrollees pay a portion of the costs when using a PPO provider.</a:t>
            </a:r>
          </a:p>
          <a:p>
            <a:pPr>
              <a:buFontTx/>
              <a:buChar char="•"/>
            </a:pPr>
            <a:r>
              <a:rPr lang="en-US"/>
              <a:t>Out-of-pocket costs are greater when health care is obtained outside of the network.</a:t>
            </a:r>
          </a:p>
          <a:p>
            <a:pPr>
              <a:buFontTx/>
              <a:buChar char="•"/>
            </a:pPr>
            <a:r>
              <a:rPr lang="en-US"/>
              <a:t>Patients have In Plan benefits and Out of Plan benefits.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A Health Maintenance Organization (HMO) is a health care delivery system that allows the enrollee access to all health care services. </a:t>
            </a:r>
          </a:p>
          <a:p>
            <a:pPr>
              <a:buFontTx/>
              <a:buChar char="•"/>
            </a:pPr>
            <a:r>
              <a:rPr lang="en-US"/>
              <a:t>Each enrollee is assigned a primary care gatekeeper who has the authority to allow the enrollee to access the services available or to authorize services outside of the HMO. </a:t>
            </a:r>
          </a:p>
          <a:p>
            <a:pPr>
              <a:buFontTx/>
              <a:buChar char="•"/>
            </a:pPr>
            <a:r>
              <a:rPr lang="en-US"/>
              <a:t>HMO can employ the physician in a staff model HMO or can contract with the physician through the individual practice association (IPA) model in which the physician provides services for a set fee.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Managed care requires patients to stay within the organization, and if the patient chooses to go outside of the network a prior approval or authorization is needed.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Increasing numbers of elderly people, technological advances, and improved access to health care have increased consumer use of health care services.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The Medicare program was established in 1965 with the passage of the Social Security Act. </a:t>
            </a:r>
          </a:p>
          <a:p>
            <a:pPr>
              <a:buFontTx/>
              <a:buChar char="•"/>
            </a:pPr>
            <a:r>
              <a:rPr lang="en-US" dirty="0"/>
              <a:t>The program dramatically increased the government</a:t>
            </a:r>
            <a:r>
              <a:rPr lang="ja-JP" altLang="en-US" dirty="0"/>
              <a:t>’</a:t>
            </a:r>
            <a:r>
              <a:rPr lang="en-US" altLang="ja-JP" dirty="0"/>
              <a:t>s involvement in health care. What are the advantages and disadvantages of this? (Advantage: More elderly and disabled people have access to affordable health care. Disadvantage: Government involvement brings bureaucracy and complicated regulations.)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a:t>Individuals covered under Medicare are called </a:t>
            </a:r>
            <a:r>
              <a:rPr lang="ja-JP" altLang="en-US" dirty="0"/>
              <a:t>“</a:t>
            </a:r>
            <a:r>
              <a:rPr lang="en-US" altLang="ja-JP" dirty="0"/>
              <a:t>beneficiaries.</a:t>
            </a:r>
            <a:r>
              <a:rPr lang="ja-JP" altLang="en-US" dirty="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CMS was formerly HCFA, the Health Care Financing Administration. </a:t>
            </a:r>
          </a:p>
          <a:p>
            <a:pPr>
              <a:buFontTx/>
              <a:buChar char="•"/>
            </a:pPr>
            <a:r>
              <a:rPr lang="en-US"/>
              <a:t>What are the responsibilities of the CMS? (CMS operates Medicare, using Medicare Administrative Contractors, private insurance companies that handle Medicare in specific areas.)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txBox="1">
            <a:spLocks noGrp="1" noChangeArrowheads="1"/>
          </p:cNvSpPr>
          <p:nvPr/>
        </p:nvSpPr>
        <p:spPr bwMode="auto">
          <a:xfrm>
            <a:off x="0" y="8684381"/>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nchor="b"/>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endParaRPr lang="en-US" sz="1100" i="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t>The funds to run Medicare are generated from payroll taxes paid by employers and employees. </a:t>
            </a:r>
          </a:p>
          <a:p>
            <a:pPr>
              <a:buFontTx/>
              <a:buChar char="•"/>
            </a:pPr>
            <a:r>
              <a:rPr lang="en-US"/>
              <a:t>Who collects and handles Medicare funds? (Social Security Administration collects and handles the funds, which flow through CMS to the MACs.)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49991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63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42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Text Box 13"/>
          <p:cNvSpPr txBox="1">
            <a:spLocks noChangeArrowheads="1"/>
          </p:cNvSpPr>
          <p:nvPr userDrawn="1"/>
        </p:nvSpPr>
        <p:spPr bwMode="auto">
          <a:xfrm>
            <a:off x="8321675" y="6600825"/>
            <a:ext cx="749300" cy="274638"/>
          </a:xfrm>
          <a:prstGeom prst="rect">
            <a:avLst/>
          </a:prstGeom>
          <a:noFill/>
          <a:ln>
            <a:noFill/>
          </a:ln>
          <a:extLst/>
        </p:spPr>
        <p:txBody>
          <a:bodyPr wrap="none">
            <a:spAutoFit/>
          </a:bodyPr>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r>
              <a:rPr lang="en-US" sz="1200" i="0"/>
              <a:t>Slide </a:t>
            </a:r>
            <a:fld id="{BB0D8BF7-3853-4FD0-8709-F9BC0C194467}" type="slidenum">
              <a:rPr lang="en-US" sz="1200" i="0"/>
              <a:pPr eaLnBrk="1" hangingPunct="1"/>
              <a:t>‹#›</a:t>
            </a:fld>
            <a:endParaRPr lang="en-US" sz="1200" i="0"/>
          </a:p>
        </p:txBody>
      </p:sp>
      <p:sp>
        <p:nvSpPr>
          <p:cNvPr id="3" name="Text Box 13"/>
          <p:cNvSpPr txBox="1">
            <a:spLocks noChangeArrowheads="1"/>
          </p:cNvSpPr>
          <p:nvPr userDrawn="1"/>
        </p:nvSpPr>
        <p:spPr bwMode="auto">
          <a:xfrm>
            <a:off x="8321675" y="6600825"/>
            <a:ext cx="749300" cy="274638"/>
          </a:xfrm>
          <a:prstGeom prst="rect">
            <a:avLst/>
          </a:prstGeom>
          <a:noFill/>
          <a:ln>
            <a:noFill/>
          </a:ln>
          <a:effectLst/>
          <a:extLst/>
        </p:spPr>
        <p:txBody>
          <a:bodyPr wrap="none">
            <a:spAutoFit/>
          </a:bodyPr>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r>
              <a:rPr lang="en-US" sz="1200" i="0" dirty="0"/>
              <a:t>Slide </a:t>
            </a:r>
            <a:fld id="{102633B1-EDD1-41D1-AB78-1E1A8150E681}" type="slidenum">
              <a:rPr lang="en-US" sz="1200" i="0"/>
              <a:pPr eaLnBrk="1" hangingPunct="1"/>
              <a:t>‹#›</a:t>
            </a:fld>
            <a:endParaRPr lang="en-US" sz="1200" i="0" dirty="0"/>
          </a:p>
        </p:txBody>
      </p:sp>
      <p:sp>
        <p:nvSpPr>
          <p:cNvPr id="4" name="Rectangle 2"/>
          <p:cNvSpPr>
            <a:spLocks noGrp="1" noChangeArrowheads="1"/>
          </p:cNvSpPr>
          <p:nvPr/>
        </p:nvSpPr>
        <p:spPr bwMode="auto">
          <a:xfrm>
            <a:off x="457200" y="290513"/>
            <a:ext cx="7010400" cy="1143000"/>
          </a:xfrm>
          <a:prstGeom prst="rect">
            <a:avLst/>
          </a:prstGeom>
          <a:noFill/>
          <a:ln>
            <a:noFill/>
          </a:ln>
          <a:extLst/>
        </p:spPr>
        <p:txBody>
          <a:bodyPr anchor="ctr"/>
          <a:lstStyle>
            <a:lvl1pPr eaLnBrk="0" hangingPunct="0">
              <a:defRPr sz="4000" i="1">
                <a:solidFill>
                  <a:schemeClr val="tx1"/>
                </a:solidFill>
                <a:latin typeface="Arial" pitchFamily="34" charset="0"/>
                <a:ea typeface="ＭＳ Ｐゴシック" pitchFamily="34" charset="-128"/>
              </a:defRPr>
            </a:lvl1pPr>
            <a:lvl2pPr marL="742950" indent="-285750" eaLnBrk="0" hangingPunct="0">
              <a:defRPr sz="4000" i="1">
                <a:solidFill>
                  <a:schemeClr val="tx1"/>
                </a:solidFill>
                <a:latin typeface="Arial" pitchFamily="34" charset="0"/>
                <a:ea typeface="ＭＳ Ｐゴシック" pitchFamily="34" charset="-128"/>
              </a:defRPr>
            </a:lvl2pPr>
            <a:lvl3pPr marL="1143000" indent="-228600" eaLnBrk="0" hangingPunct="0">
              <a:defRPr sz="4000" i="1">
                <a:solidFill>
                  <a:schemeClr val="tx1"/>
                </a:solidFill>
                <a:latin typeface="Arial" pitchFamily="34" charset="0"/>
                <a:ea typeface="ＭＳ Ｐゴシック" pitchFamily="34" charset="-128"/>
              </a:defRPr>
            </a:lvl3pPr>
            <a:lvl4pPr marL="1600200" indent="-228600" eaLnBrk="0" hangingPunct="0">
              <a:defRPr sz="4000" i="1">
                <a:solidFill>
                  <a:schemeClr val="tx1"/>
                </a:solidFill>
                <a:latin typeface="Arial" pitchFamily="34" charset="0"/>
                <a:ea typeface="ＭＳ Ｐゴシック" pitchFamily="34" charset="-128"/>
              </a:defRPr>
            </a:lvl4pPr>
            <a:lvl5pPr marL="2057400" indent="-228600" eaLnBrk="0" hangingPunct="0">
              <a:defRPr sz="4000"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9pPr>
          </a:lstStyle>
          <a:p>
            <a:pPr>
              <a:lnSpc>
                <a:spcPct val="90000"/>
              </a:lnSpc>
              <a:defRPr/>
            </a:pPr>
            <a:endParaRPr lang="en-US" altLang="en-US" b="1" i="0">
              <a:solidFill>
                <a:srgbClr val="F3E651"/>
              </a:solidFill>
            </a:endParaRPr>
          </a:p>
        </p:txBody>
      </p:sp>
      <p:sp>
        <p:nvSpPr>
          <p:cNvPr id="5" name="Rectangle 3"/>
          <p:cNvSpPr>
            <a:spLocks noGrp="1" noChangeArrowheads="1"/>
          </p:cNvSpPr>
          <p:nvPr/>
        </p:nvSpPr>
        <p:spPr bwMode="auto">
          <a:xfrm>
            <a:off x="457200" y="1600200"/>
            <a:ext cx="8229600" cy="4525963"/>
          </a:xfrm>
          <a:prstGeom prst="rect">
            <a:avLst/>
          </a:prstGeom>
          <a:noFill/>
          <a:ln>
            <a:noFill/>
          </a:ln>
          <a:extLst/>
        </p:spPr>
        <p:txBody>
          <a:bodyPr/>
          <a:lstStyle>
            <a:lvl1pPr marL="342900" indent="-342900" eaLnBrk="0" hangingPunct="0">
              <a:defRPr sz="4000" i="1">
                <a:solidFill>
                  <a:schemeClr val="tx1"/>
                </a:solidFill>
                <a:latin typeface="Arial" pitchFamily="34" charset="0"/>
                <a:ea typeface="ＭＳ Ｐゴシック" pitchFamily="34" charset="-128"/>
              </a:defRPr>
            </a:lvl1pPr>
            <a:lvl2pPr marL="742950" indent="-285750" eaLnBrk="0" hangingPunct="0">
              <a:defRPr sz="4000" i="1">
                <a:solidFill>
                  <a:schemeClr val="tx1"/>
                </a:solidFill>
                <a:latin typeface="Arial" pitchFamily="34" charset="0"/>
                <a:ea typeface="ＭＳ Ｐゴシック" pitchFamily="34" charset="-128"/>
              </a:defRPr>
            </a:lvl2pPr>
            <a:lvl3pPr marL="1143000" indent="-228600" eaLnBrk="0" hangingPunct="0">
              <a:defRPr sz="4000" i="1">
                <a:solidFill>
                  <a:schemeClr val="tx1"/>
                </a:solidFill>
                <a:latin typeface="Arial" pitchFamily="34" charset="0"/>
                <a:ea typeface="ＭＳ Ｐゴシック" pitchFamily="34" charset="-128"/>
              </a:defRPr>
            </a:lvl3pPr>
            <a:lvl4pPr marL="1600200" indent="-228600" eaLnBrk="0" hangingPunct="0">
              <a:defRPr sz="4000" i="1">
                <a:solidFill>
                  <a:schemeClr val="tx1"/>
                </a:solidFill>
                <a:latin typeface="Arial" pitchFamily="34" charset="0"/>
                <a:ea typeface="ＭＳ Ｐゴシック" pitchFamily="34" charset="-128"/>
              </a:defRPr>
            </a:lvl4pPr>
            <a:lvl5pPr marL="2057400" indent="-228600" eaLnBrk="0" hangingPunct="0">
              <a:defRPr sz="4000" 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4000" i="1">
                <a:solidFill>
                  <a:schemeClr val="tx1"/>
                </a:solidFill>
                <a:latin typeface="Arial" pitchFamily="34" charset="0"/>
                <a:ea typeface="ＭＳ Ｐゴシック" pitchFamily="34" charset="-128"/>
              </a:defRPr>
            </a:lvl9pPr>
          </a:lstStyle>
          <a:p>
            <a:pPr>
              <a:lnSpc>
                <a:spcPct val="90000"/>
              </a:lnSpc>
              <a:spcBef>
                <a:spcPct val="25000"/>
              </a:spcBef>
              <a:spcAft>
                <a:spcPct val="25000"/>
              </a:spcAft>
              <a:buClr>
                <a:srgbClr val="F3E651"/>
              </a:buClr>
              <a:buFontTx/>
              <a:buChar char="•"/>
              <a:defRPr/>
            </a:pPr>
            <a:endParaRPr lang="en-US" altLang="en-US" sz="3200" b="1" i="0">
              <a:solidFill>
                <a:schemeClr val="bg1"/>
              </a:solidFill>
            </a:endParaRPr>
          </a:p>
        </p:txBody>
      </p:sp>
      <p:sp>
        <p:nvSpPr>
          <p:cNvPr id="6" name="Rectangle 7"/>
          <p:cNvSpPr>
            <a:spLocks noChangeArrowheads="1"/>
          </p:cNvSpPr>
          <p:nvPr userDrawn="1"/>
        </p:nvSpPr>
        <p:spPr bwMode="auto">
          <a:xfrm>
            <a:off x="0" y="66230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0" dirty="0">
                <a:latin typeface="Arial" panose="020B0604020202020204" pitchFamily="34" charset="0"/>
                <a:cs typeface="Arial" panose="020B0604020202020204" pitchFamily="34" charset="0"/>
              </a:rPr>
              <a:t>Copyright © 2018 by Elsevier Inc.</a:t>
            </a:r>
          </a:p>
        </p:txBody>
      </p:sp>
    </p:spTree>
    <p:extLst>
      <p:ext uri="{BB962C8B-B14F-4D97-AF65-F5344CB8AC3E}">
        <p14:creationId xmlns:p14="http://schemas.microsoft.com/office/powerpoint/2010/main" val="7814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82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26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861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17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a:t>Click to edit Master title style</a:t>
            </a:r>
          </a:p>
        </p:txBody>
      </p:sp>
    </p:spTree>
    <p:extLst>
      <p:ext uri="{BB962C8B-B14F-4D97-AF65-F5344CB8AC3E}">
        <p14:creationId xmlns:p14="http://schemas.microsoft.com/office/powerpoint/2010/main" val="137233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84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83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156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3"/>
          <p:cNvSpPr txBox="1">
            <a:spLocks noChangeArrowheads="1"/>
          </p:cNvSpPr>
          <p:nvPr userDrawn="1"/>
        </p:nvSpPr>
        <p:spPr bwMode="auto">
          <a:xfrm>
            <a:off x="8321675" y="6600825"/>
            <a:ext cx="749300" cy="274638"/>
          </a:xfrm>
          <a:prstGeom prst="rect">
            <a:avLst/>
          </a:prstGeom>
          <a:noFill/>
          <a:ln>
            <a:noFill/>
          </a:ln>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200"/>
              <a:t>Slide </a:t>
            </a:r>
            <a:fld id="{70C0585D-B072-4FCA-9FDA-FDF36BDBCBF1}" type="slidenum">
              <a:rPr lang="en-US" sz="1200"/>
              <a:pPr eaLnBrk="1" hangingPunct="1"/>
              <a:t>‹#›</a:t>
            </a:fld>
            <a:endParaRPr lang="en-US" sz="1200"/>
          </a:p>
        </p:txBody>
      </p:sp>
      <p:sp>
        <p:nvSpPr>
          <p:cNvPr id="8" name="Rectangle 7"/>
          <p:cNvSpPr>
            <a:spLocks noChangeArrowheads="1"/>
          </p:cNvSpPr>
          <p:nvPr userDrawn="1"/>
        </p:nvSpPr>
        <p:spPr bwMode="auto">
          <a:xfrm>
            <a:off x="0" y="6623050"/>
            <a:ext cx="9144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dirty="0">
                <a:latin typeface="Arial" panose="020B0604020202020204" pitchFamily="34" charset="0"/>
                <a:cs typeface="Arial" panose="020B0604020202020204" pitchFamily="34" charset="0"/>
              </a:rPr>
              <a:t>Copyright © 2018 by Elsevier Inc.</a:t>
            </a:r>
          </a:p>
        </p:txBody>
      </p:sp>
    </p:spTree>
    <p:extLst>
      <p:ext uri="{BB962C8B-B14F-4D97-AF65-F5344CB8AC3E}">
        <p14:creationId xmlns:p14="http://schemas.microsoft.com/office/powerpoint/2010/main" val="49099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cl.gov/sites/default/files/about-acl/2017-05/FY%202018%20ACL%20Budget%20Congressional%20Justification%20v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idx="4294967295"/>
          </p:nvPr>
        </p:nvSpPr>
        <p:spPr>
          <a:xfrm>
            <a:off x="-87835" y="4326457"/>
            <a:ext cx="5957888" cy="957262"/>
          </a:xfrm>
        </p:spPr>
        <p:txBody>
          <a:bodyPr/>
          <a:lstStyle/>
          <a:p>
            <a:pPr algn="ctr"/>
            <a:r>
              <a:rPr lang="en-US" sz="3200" b="1"/>
              <a:t>CHAPTER 1</a:t>
            </a:r>
          </a:p>
        </p:txBody>
      </p:sp>
      <p:sp>
        <p:nvSpPr>
          <p:cNvPr id="121859" name="Rectangle 3"/>
          <p:cNvSpPr>
            <a:spLocks noGrp="1" noChangeArrowheads="1"/>
          </p:cNvSpPr>
          <p:nvPr>
            <p:ph type="subTitle" idx="4294967295"/>
          </p:nvPr>
        </p:nvSpPr>
        <p:spPr>
          <a:xfrm>
            <a:off x="470965" y="5150369"/>
            <a:ext cx="4916488" cy="1058863"/>
          </a:xfrm>
        </p:spPr>
        <p:txBody>
          <a:bodyPr/>
          <a:lstStyle/>
          <a:p>
            <a:pPr marL="0" indent="0" algn="ctr">
              <a:buFontTx/>
              <a:buNone/>
            </a:pPr>
            <a:r>
              <a:rPr lang="en-US" sz="2800" b="1"/>
              <a:t>REIMBURSEMENT, HIPAA, AND COMPLIANCE</a:t>
            </a:r>
          </a:p>
        </p:txBody>
      </p:sp>
    </p:spTree>
    <p:extLst>
      <p:ext uri="{BB962C8B-B14F-4D97-AF65-F5344CB8AC3E}">
        <p14:creationId xmlns:p14="http://schemas.microsoft.com/office/powerpoint/2010/main" val="31202221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wipe(left)">
                                      <p:cBhvr>
                                        <p:cTn id="7" dur="500"/>
                                        <p:tgtEl>
                                          <p:spTgt spid="1218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1859">
                                            <p:txEl>
                                              <p:pRg st="0" end="0"/>
                                            </p:txEl>
                                          </p:spTgt>
                                        </p:tgtEl>
                                        <p:attrNameLst>
                                          <p:attrName>style.visibility</p:attrName>
                                        </p:attrNameLst>
                                      </p:cBhvr>
                                      <p:to>
                                        <p:strVal val="visible"/>
                                      </p:to>
                                    </p:set>
                                    <p:animEffect transition="in" filter="wipe(left)">
                                      <p:cBhvr>
                                        <p:cTn id="10" dur="500"/>
                                        <p:tgtEl>
                                          <p:spTgt spid="121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nimBg="1"/>
      <p:bldP spid="12185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t>Medicare Covers (Part B)</a:t>
            </a:r>
          </a:p>
        </p:txBody>
      </p:sp>
      <p:sp>
        <p:nvSpPr>
          <p:cNvPr id="23554" name="Rectangle 3"/>
          <p:cNvSpPr>
            <a:spLocks noGrp="1" noChangeArrowheads="1"/>
          </p:cNvSpPr>
          <p:nvPr>
            <p:ph type="body" idx="1"/>
          </p:nvPr>
        </p:nvSpPr>
        <p:spPr/>
        <p:txBody>
          <a:bodyPr/>
          <a:lstStyle/>
          <a:p>
            <a:r>
              <a:rPr lang="en-US"/>
              <a:t>Beneficiary pays </a:t>
            </a:r>
          </a:p>
          <a:p>
            <a:pPr lvl="1"/>
            <a:r>
              <a:rPr lang="en-US"/>
              <a:t>20% of cost of service </a:t>
            </a:r>
          </a:p>
          <a:p>
            <a:pPr lvl="1"/>
            <a:r>
              <a:rPr lang="en-US"/>
              <a:t>+ annual deductible</a:t>
            </a:r>
            <a:endParaRPr lang="en-US" sz="2600"/>
          </a:p>
          <a:p>
            <a:r>
              <a:rPr lang="en-US"/>
              <a:t>Medicare pays </a:t>
            </a:r>
          </a:p>
          <a:p>
            <a:pPr lvl="1"/>
            <a:r>
              <a:rPr lang="en-US"/>
              <a:t>80% of covered services</a:t>
            </a:r>
          </a:p>
        </p:txBody>
      </p:sp>
    </p:spTree>
    <p:extLst>
      <p:ext uri="{BB962C8B-B14F-4D97-AF65-F5344CB8AC3E}">
        <p14:creationId xmlns:p14="http://schemas.microsoft.com/office/powerpoint/2010/main" val="340346308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290513"/>
            <a:ext cx="8099425" cy="1120775"/>
          </a:xfrm>
        </p:spPr>
        <p:txBody>
          <a:bodyPr/>
          <a:lstStyle/>
          <a:p>
            <a:r>
              <a:rPr lang="en-US" dirty="0"/>
              <a:t>QIO Program</a:t>
            </a:r>
          </a:p>
        </p:txBody>
      </p:sp>
      <p:sp>
        <p:nvSpPr>
          <p:cNvPr id="25602" name="Rectangle 3"/>
          <p:cNvSpPr>
            <a:spLocks noGrp="1" noChangeArrowheads="1"/>
          </p:cNvSpPr>
          <p:nvPr>
            <p:ph type="body" idx="1"/>
          </p:nvPr>
        </p:nvSpPr>
        <p:spPr/>
        <p:txBody>
          <a:bodyPr/>
          <a:lstStyle/>
          <a:p>
            <a:r>
              <a:rPr lang="en-US" dirty="0"/>
              <a:t>National network of consumers, physicians, hospitals, and other caregivers</a:t>
            </a:r>
          </a:p>
          <a:p>
            <a:r>
              <a:rPr lang="en-US" dirty="0"/>
              <a:t>Work to improve quality, timing, and cost of care for Medicare patients</a:t>
            </a:r>
          </a:p>
        </p:txBody>
      </p:sp>
    </p:spTree>
    <p:extLst>
      <p:ext uri="{BB962C8B-B14F-4D97-AF65-F5344CB8AC3E}">
        <p14:creationId xmlns:p14="http://schemas.microsoft.com/office/powerpoint/2010/main" val="203657111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290513"/>
            <a:ext cx="8099425" cy="1120775"/>
          </a:xfrm>
        </p:spPr>
        <p:txBody>
          <a:bodyPr/>
          <a:lstStyle/>
          <a:p>
            <a:r>
              <a:rPr lang="en-US" dirty="0"/>
              <a:t>Two types of QIOs</a:t>
            </a:r>
          </a:p>
        </p:txBody>
      </p:sp>
      <p:sp>
        <p:nvSpPr>
          <p:cNvPr id="25602" name="Rectangle 3"/>
          <p:cNvSpPr>
            <a:spLocks noGrp="1" noChangeArrowheads="1"/>
          </p:cNvSpPr>
          <p:nvPr>
            <p:ph type="body" idx="1"/>
          </p:nvPr>
        </p:nvSpPr>
        <p:spPr/>
        <p:txBody>
          <a:bodyPr>
            <a:normAutofit fontScale="92500"/>
          </a:bodyPr>
          <a:lstStyle/>
          <a:p>
            <a:r>
              <a:rPr lang="en-US" dirty="0"/>
              <a:t>Beneficiary and Family Centered Care (BFCC)</a:t>
            </a:r>
          </a:p>
          <a:p>
            <a:pPr lvl="1"/>
            <a:r>
              <a:rPr lang="en-US" dirty="0"/>
              <a:t>Assists beneficiaries directly</a:t>
            </a:r>
          </a:p>
          <a:p>
            <a:pPr lvl="2"/>
            <a:r>
              <a:rPr lang="en-US" dirty="0"/>
              <a:t>Quality of care reviews</a:t>
            </a:r>
          </a:p>
          <a:p>
            <a:pPr lvl="2"/>
            <a:r>
              <a:rPr lang="en-US" dirty="0"/>
              <a:t>Filing complaints or appeals</a:t>
            </a:r>
          </a:p>
          <a:p>
            <a:r>
              <a:rPr lang="en-US" dirty="0"/>
              <a:t>Quality Innovation Network (QIN)</a:t>
            </a:r>
          </a:p>
          <a:p>
            <a:pPr lvl="1"/>
            <a:r>
              <a:rPr lang="en-US" dirty="0"/>
              <a:t>Organizes beneficiaries, providers, and community members for improvement initiatives</a:t>
            </a:r>
          </a:p>
          <a:p>
            <a:pPr lvl="2"/>
            <a:r>
              <a:rPr lang="en-US" dirty="0"/>
              <a:t>Data driven approach</a:t>
            </a:r>
          </a:p>
          <a:p>
            <a:pPr lvl="2"/>
            <a:r>
              <a:rPr lang="en-US" dirty="0"/>
              <a:t>Focus on safety, health quality, and care coordination</a:t>
            </a:r>
          </a:p>
        </p:txBody>
      </p:sp>
    </p:spTree>
    <p:extLst>
      <p:ext uri="{BB962C8B-B14F-4D97-AF65-F5344CB8AC3E}">
        <p14:creationId xmlns:p14="http://schemas.microsoft.com/office/powerpoint/2010/main" val="150310318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Part A, Hospital</a:t>
            </a:r>
          </a:p>
        </p:txBody>
      </p:sp>
      <p:sp>
        <p:nvSpPr>
          <p:cNvPr id="35842" name="Rectangle 3"/>
          <p:cNvSpPr>
            <a:spLocks noGrp="1" noChangeArrowheads="1"/>
          </p:cNvSpPr>
          <p:nvPr>
            <p:ph type="body" idx="1"/>
          </p:nvPr>
        </p:nvSpPr>
        <p:spPr>
          <a:xfrm>
            <a:off x="457200" y="1600200"/>
            <a:ext cx="8496300" cy="4525963"/>
          </a:xfrm>
        </p:spPr>
        <p:txBody>
          <a:bodyPr/>
          <a:lstStyle/>
          <a:p>
            <a:pPr>
              <a:lnSpc>
                <a:spcPct val="80000"/>
              </a:lnSpc>
            </a:pPr>
            <a:r>
              <a:rPr lang="en-US" sz="2800"/>
              <a:t>More than 99% of hospital claims submitted electronically</a:t>
            </a:r>
          </a:p>
          <a:p>
            <a:pPr>
              <a:lnSpc>
                <a:spcPct val="80000"/>
              </a:lnSpc>
            </a:pPr>
            <a:r>
              <a:rPr lang="en-US" sz="2800"/>
              <a:t>Hospitals submit paper charges on CMS-1450 (UB-04)/837i</a:t>
            </a:r>
          </a:p>
          <a:p>
            <a:pPr>
              <a:lnSpc>
                <a:spcPct val="80000"/>
              </a:lnSpc>
            </a:pPr>
            <a:r>
              <a:rPr lang="en-US" sz="2800"/>
              <a:t>Diagnosis codes basis for payment</a:t>
            </a:r>
          </a:p>
          <a:p>
            <a:pPr lvl="1">
              <a:lnSpc>
                <a:spcPct val="80000"/>
              </a:lnSpc>
            </a:pPr>
            <a:r>
              <a:rPr lang="en-US" sz="2400"/>
              <a:t>MS-DRG (Medicare Severity Diagnosis Related Groups) </a:t>
            </a:r>
          </a:p>
          <a:p>
            <a:pPr>
              <a:lnSpc>
                <a:spcPct val="80000"/>
              </a:lnSpc>
            </a:pPr>
            <a:r>
              <a:rPr lang="en-US" sz="2800"/>
              <a:t>More on this topic in Chapter 27</a:t>
            </a:r>
          </a:p>
        </p:txBody>
      </p:sp>
      <p:sp>
        <p:nvSpPr>
          <p:cNvPr id="18439" name="Rectangle 7"/>
          <p:cNvSpPr>
            <a:spLocks noChangeArrowheads="1"/>
          </p:cNvSpPr>
          <p:nvPr/>
        </p:nvSpPr>
        <p:spPr bwMode="auto">
          <a:xfrm>
            <a:off x="528638" y="5643563"/>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i="0" dirty="0">
                <a:latin typeface="Arial" pitchFamily="34" charset="0"/>
                <a:cs typeface="Arial" pitchFamily="34" charset="0"/>
              </a:rPr>
              <a:t>(Cont</a:t>
            </a:r>
            <a:r>
              <a:rPr lang="en-US" altLang="en-US" sz="2400" i="0" dirty="0">
                <a:latin typeface="Arial" pitchFamily="34" charset="0"/>
                <a:cs typeface="Arial" pitchFamily="34" charset="0"/>
              </a:rPr>
              <a:t>’</a:t>
            </a:r>
            <a:r>
              <a:rPr lang="en-US" altLang="ja-JP" sz="2400" i="0" dirty="0">
                <a:latin typeface="Arial" pitchFamily="34" charset="0"/>
                <a:cs typeface="Arial" pitchFamily="34" charset="0"/>
              </a:rPr>
              <a:t>d…)</a:t>
            </a:r>
            <a:endParaRPr lang="en-US" sz="2400" i="0" dirty="0">
              <a:latin typeface="Arial" pitchFamily="34" charset="0"/>
              <a:cs typeface="Arial" pitchFamily="34" charset="0"/>
            </a:endParaRPr>
          </a:p>
        </p:txBody>
      </p:sp>
    </p:spTree>
    <p:extLst>
      <p:ext uri="{BB962C8B-B14F-4D97-AF65-F5344CB8AC3E}">
        <p14:creationId xmlns:p14="http://schemas.microsoft.com/office/powerpoint/2010/main" val="24188703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left)">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r>
              <a:rPr lang="en-US"/>
              <a:t>Part A, Covered </a:t>
            </a:r>
            <a:br>
              <a:rPr lang="en-US"/>
            </a:br>
            <a:r>
              <a:rPr lang="en-US"/>
              <a:t>In-Hospital Expenses </a:t>
            </a:r>
          </a:p>
        </p:txBody>
      </p:sp>
      <p:sp>
        <p:nvSpPr>
          <p:cNvPr id="37890" name="Rectangle 3"/>
          <p:cNvSpPr>
            <a:spLocks noGrp="1" noChangeArrowheads="1"/>
          </p:cNvSpPr>
          <p:nvPr>
            <p:ph type="body" idx="1"/>
          </p:nvPr>
        </p:nvSpPr>
        <p:spPr/>
        <p:txBody>
          <a:bodyPr/>
          <a:lstStyle/>
          <a:p>
            <a:pPr>
              <a:buFontTx/>
              <a:buNone/>
            </a:pPr>
            <a:r>
              <a:rPr lang="en-US" sz="2400" dirty="0"/>
              <a:t>(…Cont’</a:t>
            </a:r>
            <a:r>
              <a:rPr lang="en-US" altLang="ja-JP" sz="2400" dirty="0"/>
              <a:t>d)</a:t>
            </a:r>
          </a:p>
          <a:p>
            <a:r>
              <a:rPr lang="en-US" dirty="0"/>
              <a:t>Semiprivate room</a:t>
            </a:r>
          </a:p>
          <a:p>
            <a:r>
              <a:rPr lang="en-US" dirty="0"/>
              <a:t>Meals and special diets in hospital</a:t>
            </a:r>
          </a:p>
          <a:p>
            <a:r>
              <a:rPr lang="en-US" dirty="0"/>
              <a:t>All medically necessary services </a:t>
            </a:r>
          </a:p>
          <a:p>
            <a:pPr>
              <a:buFontTx/>
              <a:buNone/>
            </a:pPr>
            <a:endParaRPr lang="en-US" i="1" dirty="0"/>
          </a:p>
          <a:p>
            <a:pPr>
              <a:buFontTx/>
              <a:buNone/>
            </a:pPr>
            <a:r>
              <a:rPr lang="en-US" sz="2400" dirty="0"/>
              <a:t>(Cont</a:t>
            </a:r>
            <a:r>
              <a:rPr lang="en-US" altLang="en-US" sz="2400" dirty="0"/>
              <a:t>’</a:t>
            </a:r>
            <a:r>
              <a:rPr lang="en-US" altLang="ja-JP" sz="2400" dirty="0"/>
              <a:t>d…)</a:t>
            </a:r>
            <a:endParaRPr lang="en-US" sz="2400" dirty="0"/>
          </a:p>
        </p:txBody>
      </p:sp>
    </p:spTree>
    <p:extLst>
      <p:ext uri="{BB962C8B-B14F-4D97-AF65-F5344CB8AC3E}">
        <p14:creationId xmlns:p14="http://schemas.microsoft.com/office/powerpoint/2010/main" val="17648849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r>
              <a:rPr lang="en-US"/>
              <a:t>Part A, Noncovered</a:t>
            </a:r>
            <a:br>
              <a:rPr lang="en-US"/>
            </a:br>
            <a:r>
              <a:rPr lang="en-US"/>
              <a:t>In-Hospital Expenses </a:t>
            </a:r>
          </a:p>
        </p:txBody>
      </p:sp>
      <p:sp>
        <p:nvSpPr>
          <p:cNvPr id="39938" name="Rectangle 3"/>
          <p:cNvSpPr>
            <a:spLocks noGrp="1" noChangeArrowheads="1"/>
          </p:cNvSpPr>
          <p:nvPr>
            <p:ph type="body" idx="1"/>
          </p:nvPr>
        </p:nvSpPr>
        <p:spPr/>
        <p:txBody>
          <a:bodyPr/>
          <a:lstStyle/>
          <a:p>
            <a:pPr>
              <a:buFontTx/>
              <a:buNone/>
            </a:pPr>
            <a:r>
              <a:rPr lang="en-US" sz="2400" dirty="0"/>
              <a:t>(…Cont’</a:t>
            </a:r>
            <a:r>
              <a:rPr lang="en-US" altLang="ja-JP" sz="2400" dirty="0"/>
              <a:t>d)</a:t>
            </a:r>
          </a:p>
          <a:p>
            <a:r>
              <a:rPr lang="en-US" dirty="0"/>
              <a:t>Personal convenience items </a:t>
            </a:r>
          </a:p>
          <a:p>
            <a:r>
              <a:rPr lang="en-US" dirty="0"/>
              <a:t>Example:</a:t>
            </a:r>
          </a:p>
          <a:p>
            <a:pPr lvl="1"/>
            <a:r>
              <a:rPr lang="en-US" dirty="0"/>
              <a:t>Slippers, TV</a:t>
            </a:r>
          </a:p>
          <a:p>
            <a:pPr lvl="1"/>
            <a:r>
              <a:rPr lang="en-US" dirty="0"/>
              <a:t>Non-medically necessary items</a:t>
            </a:r>
            <a:br>
              <a:rPr lang="en-US" dirty="0"/>
            </a:br>
            <a:r>
              <a:rPr lang="en-US" dirty="0"/>
              <a:t> </a:t>
            </a:r>
          </a:p>
          <a:p>
            <a:pPr>
              <a:buFontTx/>
              <a:buNone/>
            </a:pPr>
            <a:r>
              <a:rPr lang="en-US" sz="2400" dirty="0"/>
              <a:t>(Cont</a:t>
            </a:r>
            <a:r>
              <a:rPr lang="en-US" altLang="en-US" sz="2400" dirty="0"/>
              <a:t>’</a:t>
            </a:r>
            <a:r>
              <a:rPr lang="en-US" altLang="ja-JP" sz="2400" dirty="0"/>
              <a:t>d…)</a:t>
            </a:r>
            <a:endParaRPr lang="en-US" sz="2400" dirty="0"/>
          </a:p>
        </p:txBody>
      </p:sp>
    </p:spTree>
    <p:extLst>
      <p:ext uri="{BB962C8B-B14F-4D97-AF65-F5344CB8AC3E}">
        <p14:creationId xmlns:p14="http://schemas.microsoft.com/office/powerpoint/2010/main" val="172635700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z="3600"/>
              <a:t>Part A, Other Covered Expenses</a:t>
            </a:r>
          </a:p>
        </p:txBody>
      </p:sp>
      <p:sp>
        <p:nvSpPr>
          <p:cNvPr id="155651" name="Rectangle 3"/>
          <p:cNvSpPr>
            <a:spLocks noGrp="1" noChangeArrowheads="1"/>
          </p:cNvSpPr>
          <p:nvPr>
            <p:ph type="body" sz="half" idx="1"/>
          </p:nvPr>
        </p:nvSpPr>
        <p:spPr/>
        <p:txBody>
          <a:bodyPr/>
          <a:lstStyle/>
          <a:p>
            <a:pPr>
              <a:buFontTx/>
              <a:buNone/>
            </a:pPr>
            <a:r>
              <a:rPr lang="en-US" sz="2000" dirty="0"/>
              <a:t>(…Cont</a:t>
            </a:r>
            <a:r>
              <a:rPr lang="en-US" altLang="en-US" sz="2000" dirty="0"/>
              <a:t>’</a:t>
            </a:r>
            <a:r>
              <a:rPr lang="en-US" altLang="ja-JP" sz="2000" dirty="0"/>
              <a:t>d)</a:t>
            </a:r>
          </a:p>
          <a:p>
            <a:r>
              <a:rPr lang="en-US" dirty="0"/>
              <a:t>Rehabilitation</a:t>
            </a:r>
          </a:p>
          <a:p>
            <a:r>
              <a:rPr lang="en-US" dirty="0"/>
              <a:t>Skilled nursing</a:t>
            </a:r>
          </a:p>
          <a:p>
            <a:r>
              <a:rPr lang="en-US" dirty="0"/>
              <a:t>Some personal convenience items for long-term illness or disabilities</a:t>
            </a:r>
          </a:p>
        </p:txBody>
      </p:sp>
      <p:sp>
        <p:nvSpPr>
          <p:cNvPr id="155652" name="Rectangle 4"/>
          <p:cNvSpPr>
            <a:spLocks noGrp="1" noChangeArrowheads="1"/>
          </p:cNvSpPr>
          <p:nvPr>
            <p:ph type="body" sz="half" idx="2"/>
          </p:nvPr>
        </p:nvSpPr>
        <p:spPr>
          <a:xfrm>
            <a:off x="4648200" y="1466850"/>
            <a:ext cx="4038600" cy="4525963"/>
          </a:xfrm>
        </p:spPr>
        <p:txBody>
          <a:bodyPr/>
          <a:lstStyle/>
          <a:p>
            <a:endParaRPr lang="en-US"/>
          </a:p>
          <a:p>
            <a:r>
              <a:rPr lang="en-US"/>
              <a:t>Home health visits</a:t>
            </a:r>
          </a:p>
          <a:p>
            <a:r>
              <a:rPr lang="en-US"/>
              <a:t>Hospice care </a:t>
            </a:r>
          </a:p>
          <a:p>
            <a:r>
              <a:rPr lang="en-US"/>
              <a:t>Not automatically covered</a:t>
            </a:r>
          </a:p>
          <a:p>
            <a:pPr lvl="1"/>
            <a:r>
              <a:rPr lang="en-US"/>
              <a:t>Must meet certain criteria</a:t>
            </a:r>
          </a:p>
        </p:txBody>
      </p:sp>
    </p:spTree>
    <p:extLst>
      <p:ext uri="{BB962C8B-B14F-4D97-AF65-F5344CB8AC3E}">
        <p14:creationId xmlns:p14="http://schemas.microsoft.com/office/powerpoint/2010/main" val="3099588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wipe(left)">
                                      <p:cBhvr>
                                        <p:cTn id="7" dur="500"/>
                                        <p:tgtEl>
                                          <p:spTgt spid="15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wipe(left)">
                                      <p:cBhvr>
                                        <p:cTn id="12" dur="500"/>
                                        <p:tgtEl>
                                          <p:spTgt spid="155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51">
                                            <p:txEl>
                                              <p:pRg st="1" end="1"/>
                                            </p:txEl>
                                          </p:spTgt>
                                        </p:tgtEl>
                                        <p:attrNameLst>
                                          <p:attrName>style.visibility</p:attrName>
                                        </p:attrNameLst>
                                      </p:cBhvr>
                                      <p:to>
                                        <p:strVal val="visible"/>
                                      </p:to>
                                    </p:set>
                                    <p:animEffect transition="in" filter="wipe(left)">
                                      <p:cBhvr>
                                        <p:cTn id="17" dur="500"/>
                                        <p:tgtEl>
                                          <p:spTgt spid="155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51">
                                            <p:txEl>
                                              <p:pRg st="2" end="2"/>
                                            </p:txEl>
                                          </p:spTgt>
                                        </p:tgtEl>
                                        <p:attrNameLst>
                                          <p:attrName>style.visibility</p:attrName>
                                        </p:attrNameLst>
                                      </p:cBhvr>
                                      <p:to>
                                        <p:strVal val="visible"/>
                                      </p:to>
                                    </p:set>
                                    <p:animEffect transition="in" filter="wipe(left)">
                                      <p:cBhvr>
                                        <p:cTn id="22" dur="500"/>
                                        <p:tgtEl>
                                          <p:spTgt spid="155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5651">
                                            <p:txEl>
                                              <p:pRg st="3" end="3"/>
                                            </p:txEl>
                                          </p:spTgt>
                                        </p:tgtEl>
                                        <p:attrNameLst>
                                          <p:attrName>style.visibility</p:attrName>
                                        </p:attrNameLst>
                                      </p:cBhvr>
                                      <p:to>
                                        <p:strVal val="visible"/>
                                      </p:to>
                                    </p:set>
                                    <p:animEffect transition="in" filter="wipe(left)">
                                      <p:cBhvr>
                                        <p:cTn id="27" dur="500"/>
                                        <p:tgtEl>
                                          <p:spTgt spid="155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5652">
                                            <p:txEl>
                                              <p:pRg st="1" end="1"/>
                                            </p:txEl>
                                          </p:spTgt>
                                        </p:tgtEl>
                                        <p:attrNameLst>
                                          <p:attrName>style.visibility</p:attrName>
                                        </p:attrNameLst>
                                      </p:cBhvr>
                                      <p:to>
                                        <p:strVal val="visible"/>
                                      </p:to>
                                    </p:set>
                                    <p:animEffect transition="in" filter="wipe(left)">
                                      <p:cBhvr>
                                        <p:cTn id="32" dur="500"/>
                                        <p:tgtEl>
                                          <p:spTgt spid="15565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5652">
                                            <p:txEl>
                                              <p:pRg st="2" end="2"/>
                                            </p:txEl>
                                          </p:spTgt>
                                        </p:tgtEl>
                                        <p:attrNameLst>
                                          <p:attrName>style.visibility</p:attrName>
                                        </p:attrNameLst>
                                      </p:cBhvr>
                                      <p:to>
                                        <p:strVal val="visible"/>
                                      </p:to>
                                    </p:set>
                                    <p:animEffect transition="in" filter="wipe(left)">
                                      <p:cBhvr>
                                        <p:cTn id="37" dur="500"/>
                                        <p:tgtEl>
                                          <p:spTgt spid="15565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5652">
                                            <p:txEl>
                                              <p:pRg st="3" end="3"/>
                                            </p:txEl>
                                          </p:spTgt>
                                        </p:tgtEl>
                                        <p:attrNameLst>
                                          <p:attrName>style.visibility</p:attrName>
                                        </p:attrNameLst>
                                      </p:cBhvr>
                                      <p:to>
                                        <p:strVal val="visible"/>
                                      </p:to>
                                    </p:set>
                                    <p:animEffect transition="in" filter="wipe(left)">
                                      <p:cBhvr>
                                        <p:cTn id="42" dur="500"/>
                                        <p:tgtEl>
                                          <p:spTgt spid="15565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5652">
                                            <p:txEl>
                                              <p:pRg st="4" end="4"/>
                                            </p:txEl>
                                          </p:spTgt>
                                        </p:tgtEl>
                                        <p:attrNameLst>
                                          <p:attrName>style.visibility</p:attrName>
                                        </p:attrNameLst>
                                      </p:cBhvr>
                                      <p:to>
                                        <p:strVal val="visible"/>
                                      </p:to>
                                    </p:set>
                                    <p:animEffect transition="in" filter="wipe(left)">
                                      <p:cBhvr>
                                        <p:cTn id="47" dur="500"/>
                                        <p:tgtEl>
                                          <p:spTgt spid="155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bldLvl="5"/>
      <p:bldP spid="155652"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t>Part B, Supplemental </a:t>
            </a:r>
          </a:p>
        </p:txBody>
      </p:sp>
      <p:sp>
        <p:nvSpPr>
          <p:cNvPr id="44034" name="Rectangle 3"/>
          <p:cNvSpPr>
            <a:spLocks noGrp="1" noChangeArrowheads="1"/>
          </p:cNvSpPr>
          <p:nvPr>
            <p:ph type="body" idx="1"/>
          </p:nvPr>
        </p:nvSpPr>
        <p:spPr/>
        <p:txBody>
          <a:bodyPr/>
          <a:lstStyle/>
          <a:p>
            <a:r>
              <a:rPr lang="en-US"/>
              <a:t>Part B pays services and supplies not covered under Part A</a:t>
            </a:r>
          </a:p>
          <a:p>
            <a:r>
              <a:rPr lang="en-US"/>
              <a:t>Not automatic</a:t>
            </a:r>
          </a:p>
          <a:p>
            <a:r>
              <a:rPr lang="en-US"/>
              <a:t>Beneficiaries purchase</a:t>
            </a:r>
          </a:p>
          <a:p>
            <a:pPr lvl="1"/>
            <a:r>
              <a:rPr lang="en-US"/>
              <a:t>Pay monthly premiums</a:t>
            </a:r>
          </a:p>
        </p:txBody>
      </p:sp>
      <p:sp>
        <p:nvSpPr>
          <p:cNvPr id="22535" name="Rectangle 7"/>
          <p:cNvSpPr>
            <a:spLocks noChangeArrowheads="1"/>
          </p:cNvSpPr>
          <p:nvPr/>
        </p:nvSpPr>
        <p:spPr bwMode="auto">
          <a:xfrm>
            <a:off x="557213" y="5338763"/>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i="0" dirty="0">
                <a:latin typeface="Arial" pitchFamily="34" charset="0"/>
                <a:cs typeface="Arial" pitchFamily="34" charset="0"/>
              </a:rPr>
              <a:t>(Cont</a:t>
            </a:r>
            <a:r>
              <a:rPr lang="en-US" altLang="en-US" sz="2400" i="0" dirty="0">
                <a:latin typeface="Arial" pitchFamily="34" charset="0"/>
                <a:cs typeface="Arial" pitchFamily="34" charset="0"/>
              </a:rPr>
              <a:t>’</a:t>
            </a:r>
            <a:r>
              <a:rPr lang="en-US" altLang="ja-JP" sz="2400" i="0" dirty="0">
                <a:latin typeface="Arial" pitchFamily="34" charset="0"/>
                <a:cs typeface="Arial" pitchFamily="34" charset="0"/>
              </a:rPr>
              <a:t>d…)</a:t>
            </a:r>
            <a:endParaRPr lang="en-US" sz="2400" i="0" dirty="0">
              <a:latin typeface="Arial" pitchFamily="34" charset="0"/>
              <a:cs typeface="Arial" pitchFamily="34" charset="0"/>
            </a:endParaRPr>
          </a:p>
        </p:txBody>
      </p:sp>
    </p:spTree>
    <p:extLst>
      <p:ext uri="{BB962C8B-B14F-4D97-AF65-F5344CB8AC3E}">
        <p14:creationId xmlns:p14="http://schemas.microsoft.com/office/powerpoint/2010/main" val="23866865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wipe(left)">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290513"/>
            <a:ext cx="7505700" cy="1143000"/>
          </a:xfrm>
        </p:spPr>
        <p:txBody>
          <a:bodyPr/>
          <a:lstStyle/>
          <a:p>
            <a:r>
              <a:rPr lang="en-US" sz="3600"/>
              <a:t>Type of Items Covered by Part B</a:t>
            </a:r>
          </a:p>
        </p:txBody>
      </p:sp>
      <p:sp>
        <p:nvSpPr>
          <p:cNvPr id="46082" name="Rectangle 3"/>
          <p:cNvSpPr>
            <a:spLocks noGrp="1" noChangeArrowheads="1"/>
          </p:cNvSpPr>
          <p:nvPr>
            <p:ph type="body" idx="1"/>
          </p:nvPr>
        </p:nvSpPr>
        <p:spPr/>
        <p:txBody>
          <a:bodyPr/>
          <a:lstStyle/>
          <a:p>
            <a:pPr>
              <a:buFontTx/>
              <a:buNone/>
            </a:pPr>
            <a:r>
              <a:rPr lang="en-US" sz="2400" dirty="0"/>
              <a:t>(…Cont</a:t>
            </a:r>
            <a:r>
              <a:rPr lang="en-US" altLang="en-US" sz="2400" dirty="0"/>
              <a:t>’</a:t>
            </a:r>
            <a:r>
              <a:rPr lang="en-US" altLang="ja-JP" sz="2400" dirty="0"/>
              <a:t>d)</a:t>
            </a:r>
          </a:p>
          <a:p>
            <a:r>
              <a:rPr lang="en-US" dirty="0"/>
              <a:t>Physicians</a:t>
            </a:r>
            <a:r>
              <a:rPr lang="en-US" altLang="ja-JP" dirty="0"/>
              <a:t>’ services</a:t>
            </a:r>
          </a:p>
          <a:p>
            <a:r>
              <a:rPr lang="en-US" dirty="0"/>
              <a:t>Outpatient hospital services</a:t>
            </a:r>
          </a:p>
          <a:p>
            <a:r>
              <a:rPr lang="en-US" dirty="0"/>
              <a:t>Home health care</a:t>
            </a:r>
          </a:p>
          <a:p>
            <a:r>
              <a:rPr lang="en-US" dirty="0"/>
              <a:t>Medically necessary supplies </a:t>
            </a:r>
            <a:br>
              <a:rPr lang="en-US" dirty="0"/>
            </a:br>
            <a:r>
              <a:rPr lang="en-US" dirty="0"/>
              <a:t>and equipment</a:t>
            </a:r>
          </a:p>
        </p:txBody>
      </p:sp>
    </p:spTree>
    <p:extLst>
      <p:ext uri="{BB962C8B-B14F-4D97-AF65-F5344CB8AC3E}">
        <p14:creationId xmlns:p14="http://schemas.microsoft.com/office/powerpoint/2010/main" val="280283333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r>
              <a:rPr lang="en-US"/>
              <a:t>Coding for Medicare </a:t>
            </a:r>
            <a:br>
              <a:rPr lang="en-US"/>
            </a:br>
            <a:r>
              <a:rPr lang="en-US"/>
              <a:t>Part B Services</a:t>
            </a:r>
          </a:p>
        </p:txBody>
      </p:sp>
      <p:sp>
        <p:nvSpPr>
          <p:cNvPr id="48130" name="Rectangle 3"/>
          <p:cNvSpPr>
            <a:spLocks noGrp="1" noChangeArrowheads="1"/>
          </p:cNvSpPr>
          <p:nvPr>
            <p:ph type="body" idx="1"/>
          </p:nvPr>
        </p:nvSpPr>
        <p:spPr/>
        <p:txBody>
          <a:bodyPr/>
          <a:lstStyle/>
          <a:p>
            <a:r>
              <a:rPr lang="en-US"/>
              <a:t>Three coding systems used to </a:t>
            </a:r>
            <a:br>
              <a:rPr lang="en-US"/>
            </a:br>
            <a:r>
              <a:rPr lang="en-US"/>
              <a:t>report Part B</a:t>
            </a:r>
          </a:p>
          <a:p>
            <a:pPr lvl="1"/>
            <a:r>
              <a:rPr lang="en-US"/>
              <a:t>CPT</a:t>
            </a:r>
          </a:p>
          <a:p>
            <a:pPr lvl="1"/>
            <a:r>
              <a:rPr lang="en-US"/>
              <a:t>HCPCS</a:t>
            </a:r>
          </a:p>
          <a:p>
            <a:pPr lvl="1"/>
            <a:r>
              <a:rPr lang="en-US"/>
              <a:t>ICD-10-CM</a:t>
            </a:r>
          </a:p>
        </p:txBody>
      </p:sp>
    </p:spTree>
    <p:extLst>
      <p:ext uri="{BB962C8B-B14F-4D97-AF65-F5344CB8AC3E}">
        <p14:creationId xmlns:p14="http://schemas.microsoft.com/office/powerpoint/2010/main" val="338355759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normAutofit fontScale="90000"/>
          </a:bodyPr>
          <a:lstStyle/>
          <a:p>
            <a:r>
              <a:rPr lang="en-US" b="0" dirty="0"/>
              <a:t>Third-Party </a:t>
            </a:r>
            <a:br>
              <a:rPr lang="en-US" b="0" dirty="0"/>
            </a:br>
            <a:r>
              <a:rPr lang="en-US" b="0" dirty="0"/>
              <a:t>Reimbursement Issues</a:t>
            </a:r>
          </a:p>
        </p:txBody>
      </p:sp>
      <p:sp>
        <p:nvSpPr>
          <p:cNvPr id="7170" name="Rectangle 3"/>
          <p:cNvSpPr>
            <a:spLocks noGrp="1" noChangeArrowheads="1"/>
          </p:cNvSpPr>
          <p:nvPr>
            <p:ph type="body" idx="1"/>
          </p:nvPr>
        </p:nvSpPr>
        <p:spPr>
          <a:xfrm>
            <a:off x="500063" y="1600200"/>
            <a:ext cx="8229600" cy="4525963"/>
          </a:xfrm>
        </p:spPr>
        <p:txBody>
          <a:bodyPr/>
          <a:lstStyle/>
          <a:p>
            <a:r>
              <a:rPr lang="en-US"/>
              <a:t>Each coding system plays critical role in reimbursement</a:t>
            </a:r>
          </a:p>
          <a:p>
            <a:r>
              <a:rPr lang="en-US"/>
              <a:t>Your job is to optimize payment</a:t>
            </a:r>
          </a:p>
        </p:txBody>
      </p:sp>
    </p:spTree>
    <p:extLst>
      <p:ext uri="{BB962C8B-B14F-4D97-AF65-F5344CB8AC3E}">
        <p14:creationId xmlns:p14="http://schemas.microsoft.com/office/powerpoint/2010/main" val="251459973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Grp="1" noChangeArrowheads="1"/>
          </p:cNvSpPr>
          <p:nvPr>
            <p:ph type="title"/>
          </p:nvPr>
        </p:nvSpPr>
        <p:spPr/>
        <p:txBody>
          <a:bodyPr>
            <a:normAutofit fontScale="90000"/>
          </a:bodyPr>
          <a:lstStyle/>
          <a:p>
            <a:r>
              <a:rPr lang="en-US" sz="3600"/>
              <a:t>Health Insurance Portability and Accountability Act</a:t>
            </a:r>
          </a:p>
        </p:txBody>
      </p:sp>
      <p:sp>
        <p:nvSpPr>
          <p:cNvPr id="50178" name="Rectangle 1027"/>
          <p:cNvSpPr>
            <a:spLocks noGrp="1" noChangeArrowheads="1"/>
          </p:cNvSpPr>
          <p:nvPr>
            <p:ph type="body" idx="1"/>
          </p:nvPr>
        </p:nvSpPr>
        <p:spPr/>
        <p:txBody>
          <a:bodyPr/>
          <a:lstStyle/>
          <a:p>
            <a:pPr>
              <a:lnSpc>
                <a:spcPct val="80000"/>
              </a:lnSpc>
            </a:pPr>
            <a:r>
              <a:rPr lang="en-US" sz="2800"/>
              <a:t>Established 1996</a:t>
            </a:r>
          </a:p>
          <a:p>
            <a:pPr>
              <a:lnSpc>
                <a:spcPct val="80000"/>
              </a:lnSpc>
            </a:pPr>
            <a:r>
              <a:rPr lang="en-US" sz="2800"/>
              <a:t>Administrative simplification</a:t>
            </a:r>
          </a:p>
          <a:p>
            <a:pPr>
              <a:lnSpc>
                <a:spcPct val="80000"/>
              </a:lnSpc>
            </a:pPr>
            <a:r>
              <a:rPr lang="en-US" sz="2800"/>
              <a:t>Largest change</a:t>
            </a:r>
          </a:p>
          <a:p>
            <a:pPr>
              <a:lnSpc>
                <a:spcPct val="80000"/>
              </a:lnSpc>
            </a:pPr>
            <a:r>
              <a:rPr lang="en-US" sz="2800"/>
              <a:t>Includes:</a:t>
            </a:r>
          </a:p>
          <a:p>
            <a:pPr lvl="1">
              <a:lnSpc>
                <a:spcPct val="80000"/>
              </a:lnSpc>
            </a:pPr>
            <a:r>
              <a:rPr lang="en-US" sz="2400"/>
              <a:t>Electronic transactions</a:t>
            </a:r>
          </a:p>
          <a:p>
            <a:pPr lvl="1">
              <a:lnSpc>
                <a:spcPct val="80000"/>
              </a:lnSpc>
            </a:pPr>
            <a:r>
              <a:rPr lang="en-US" sz="2400"/>
              <a:t>Privacy</a:t>
            </a:r>
          </a:p>
          <a:p>
            <a:pPr lvl="1">
              <a:lnSpc>
                <a:spcPct val="80000"/>
              </a:lnSpc>
            </a:pPr>
            <a:r>
              <a:rPr lang="en-US" sz="2400"/>
              <a:t>Security</a:t>
            </a:r>
          </a:p>
          <a:p>
            <a:pPr lvl="1">
              <a:lnSpc>
                <a:spcPct val="80000"/>
              </a:lnSpc>
            </a:pPr>
            <a:r>
              <a:rPr lang="en-US" sz="2400"/>
              <a:t>National Identifier Requirements (NPI)</a:t>
            </a:r>
          </a:p>
          <a:p>
            <a:pPr lvl="1">
              <a:lnSpc>
                <a:spcPct val="80000"/>
              </a:lnSpc>
            </a:pPr>
            <a:endParaRPr lang="en-US" sz="2400"/>
          </a:p>
        </p:txBody>
      </p:sp>
    </p:spTree>
    <p:extLst>
      <p:ext uri="{BB962C8B-B14F-4D97-AF65-F5344CB8AC3E}">
        <p14:creationId xmlns:p14="http://schemas.microsoft.com/office/powerpoint/2010/main" val="270675075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i="1"/>
              <a:t>Federal Register</a:t>
            </a:r>
          </a:p>
        </p:txBody>
      </p:sp>
      <p:sp>
        <p:nvSpPr>
          <p:cNvPr id="52226" name="Rectangle 3"/>
          <p:cNvSpPr>
            <a:spLocks noGrp="1" noChangeArrowheads="1"/>
          </p:cNvSpPr>
          <p:nvPr>
            <p:ph type="body" idx="1"/>
          </p:nvPr>
        </p:nvSpPr>
        <p:spPr/>
        <p:txBody>
          <a:bodyPr/>
          <a:lstStyle/>
          <a:p>
            <a:r>
              <a:rPr lang="en-US" dirty="0"/>
              <a:t>Government publishes changes in laws </a:t>
            </a:r>
          </a:p>
          <a:p>
            <a:r>
              <a:rPr lang="en-US" dirty="0"/>
              <a:t>Coding supervisors keep current on changes </a:t>
            </a:r>
          </a:p>
          <a:p>
            <a:pPr>
              <a:buFontTx/>
              <a:buNone/>
            </a:pPr>
            <a:endParaRPr lang="en-US" i="1" dirty="0"/>
          </a:p>
          <a:p>
            <a:pPr>
              <a:buFontTx/>
              <a:buNone/>
            </a:pPr>
            <a:r>
              <a:rPr lang="en-US" sz="2400" dirty="0"/>
              <a:t>(Cont</a:t>
            </a:r>
            <a:r>
              <a:rPr lang="en-US" altLang="en-US" sz="2400" dirty="0"/>
              <a:t>’</a:t>
            </a:r>
            <a:r>
              <a:rPr lang="en-US" altLang="ja-JP" sz="2400" dirty="0"/>
              <a:t>d…)</a:t>
            </a:r>
            <a:endParaRPr lang="en-US" sz="2400" dirty="0"/>
          </a:p>
        </p:txBody>
      </p:sp>
    </p:spTree>
    <p:extLst>
      <p:ext uri="{BB962C8B-B14F-4D97-AF65-F5344CB8AC3E}">
        <p14:creationId xmlns:p14="http://schemas.microsoft.com/office/powerpoint/2010/main" val="44608580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r>
              <a:rPr lang="en-US"/>
              <a:t>Issues of Importance in </a:t>
            </a:r>
            <a:br>
              <a:rPr lang="en-US"/>
            </a:br>
            <a:r>
              <a:rPr lang="en-US" i="1"/>
              <a:t>Federal Register</a:t>
            </a:r>
          </a:p>
        </p:txBody>
      </p:sp>
      <p:sp>
        <p:nvSpPr>
          <p:cNvPr id="54274" name="Rectangle 3"/>
          <p:cNvSpPr>
            <a:spLocks noGrp="1" noChangeArrowheads="1"/>
          </p:cNvSpPr>
          <p:nvPr>
            <p:ph type="body" idx="1"/>
          </p:nvPr>
        </p:nvSpPr>
        <p:spPr/>
        <p:txBody>
          <a:bodyPr/>
          <a:lstStyle/>
          <a:p>
            <a:pPr>
              <a:buFontTx/>
              <a:buNone/>
            </a:pPr>
            <a:r>
              <a:rPr lang="en-US" sz="2400" dirty="0"/>
              <a:t>(…Cont</a:t>
            </a:r>
            <a:r>
              <a:rPr lang="en-US" altLang="en-US" sz="2400" dirty="0"/>
              <a:t>’</a:t>
            </a:r>
            <a:r>
              <a:rPr lang="en-US" altLang="ja-JP" sz="2400" dirty="0"/>
              <a:t>d)</a:t>
            </a:r>
          </a:p>
          <a:p>
            <a:r>
              <a:rPr lang="en-US" dirty="0"/>
              <a:t>October contains hospital facility changes</a:t>
            </a:r>
          </a:p>
          <a:p>
            <a:r>
              <a:rPr lang="en-US" dirty="0"/>
              <a:t>November and December contain major outpatient facility changes and physician fee schedule</a:t>
            </a:r>
          </a:p>
        </p:txBody>
      </p:sp>
    </p:spTree>
    <p:extLst>
      <p:ext uri="{BB962C8B-B14F-4D97-AF65-F5344CB8AC3E}">
        <p14:creationId xmlns:p14="http://schemas.microsoft.com/office/powerpoint/2010/main" val="58659857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title"/>
          </p:nvPr>
        </p:nvSpPr>
        <p:spPr/>
        <p:txBody>
          <a:bodyPr>
            <a:normAutofit fontScale="90000"/>
          </a:bodyPr>
          <a:lstStyle/>
          <a:p>
            <a:pPr algn="l"/>
            <a:r>
              <a:rPr lang="en-US" sz="3600" i="1" dirty="0"/>
              <a:t>Federal </a:t>
            </a:r>
            <a:br>
              <a:rPr lang="en-US" sz="3600" i="1" dirty="0"/>
            </a:br>
            <a:r>
              <a:rPr lang="en-US" sz="3600" i="1" dirty="0"/>
              <a:t>Register</a:t>
            </a:r>
          </a:p>
        </p:txBody>
      </p:sp>
      <p:sp>
        <p:nvSpPr>
          <p:cNvPr id="167940" name="Rectangle 4"/>
          <p:cNvSpPr>
            <a:spLocks noChangeArrowheads="1"/>
          </p:cNvSpPr>
          <p:nvPr/>
        </p:nvSpPr>
        <p:spPr bwMode="auto">
          <a:xfrm>
            <a:off x="1100138" y="5194300"/>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20000"/>
              </a:spcBef>
              <a:buClr>
                <a:schemeClr val="bg1"/>
              </a:buClr>
            </a:pPr>
            <a:r>
              <a:rPr lang="en-US" sz="1800" i="0" dirty="0">
                <a:latin typeface="Arial" pitchFamily="34" charset="0"/>
                <a:cs typeface="Arial" pitchFamily="34" charset="0"/>
              </a:rPr>
              <a:t>Figure 1.3</a:t>
            </a:r>
          </a:p>
        </p:txBody>
      </p:sp>
      <p:sp>
        <p:nvSpPr>
          <p:cNvPr id="167941" name="Text Box 5"/>
          <p:cNvSpPr txBox="1">
            <a:spLocks noChangeArrowheads="1"/>
          </p:cNvSpPr>
          <p:nvPr/>
        </p:nvSpPr>
        <p:spPr bwMode="auto">
          <a:xfrm>
            <a:off x="1109663" y="5527675"/>
            <a:ext cx="210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i="1">
                <a:solidFill>
                  <a:schemeClr val="tx1"/>
                </a:solidFill>
                <a:latin typeface="Arial" charset="0"/>
                <a:ea typeface="MS PGothic" pitchFamily="34" charset="-128"/>
              </a:defRPr>
            </a:lvl1pPr>
            <a:lvl2pPr marL="742950" indent="-285750">
              <a:defRPr sz="4000" i="1">
                <a:solidFill>
                  <a:schemeClr val="tx1"/>
                </a:solidFill>
                <a:latin typeface="Arial" charset="0"/>
                <a:ea typeface="MS PGothic" pitchFamily="34" charset="-128"/>
              </a:defRPr>
            </a:lvl2pPr>
            <a:lvl3pPr marL="1143000" indent="-228600">
              <a:defRPr sz="4000" i="1">
                <a:solidFill>
                  <a:schemeClr val="tx1"/>
                </a:solidFill>
                <a:latin typeface="Arial" charset="0"/>
                <a:ea typeface="MS PGothic" pitchFamily="34" charset="-128"/>
              </a:defRPr>
            </a:lvl3pPr>
            <a:lvl4pPr marL="1600200" indent="-228600">
              <a:defRPr sz="4000" i="1">
                <a:solidFill>
                  <a:schemeClr val="tx1"/>
                </a:solidFill>
                <a:latin typeface="Arial" charset="0"/>
                <a:ea typeface="MS PGothic" pitchFamily="34" charset="-128"/>
              </a:defRPr>
            </a:lvl4pPr>
            <a:lvl5pPr marL="2057400" indent="-228600">
              <a:defRPr sz="4000" i="1">
                <a:solidFill>
                  <a:schemeClr val="tx1"/>
                </a:solidFill>
                <a:latin typeface="Arial" charset="0"/>
                <a:ea typeface="MS PGothic" pitchFamily="34" charset="-128"/>
              </a:defRPr>
            </a:lvl5pPr>
            <a:lvl6pPr marL="2514600" indent="-228600" eaLnBrk="0" fontAlgn="base" hangingPunct="0">
              <a:spcBef>
                <a:spcPct val="0"/>
              </a:spcBef>
              <a:spcAft>
                <a:spcPct val="0"/>
              </a:spcAft>
              <a:defRPr sz="4000" i="1">
                <a:solidFill>
                  <a:schemeClr val="tx1"/>
                </a:solidFill>
                <a:latin typeface="Arial" charset="0"/>
                <a:ea typeface="MS PGothic" pitchFamily="34" charset="-128"/>
              </a:defRPr>
            </a:lvl6pPr>
            <a:lvl7pPr marL="2971800" indent="-228600" eaLnBrk="0" fontAlgn="base" hangingPunct="0">
              <a:spcBef>
                <a:spcPct val="0"/>
              </a:spcBef>
              <a:spcAft>
                <a:spcPct val="0"/>
              </a:spcAft>
              <a:defRPr sz="4000" i="1">
                <a:solidFill>
                  <a:schemeClr val="tx1"/>
                </a:solidFill>
                <a:latin typeface="Arial" charset="0"/>
                <a:ea typeface="MS PGothic" pitchFamily="34" charset="-128"/>
              </a:defRPr>
            </a:lvl7pPr>
            <a:lvl8pPr marL="3429000" indent="-228600" eaLnBrk="0" fontAlgn="base" hangingPunct="0">
              <a:spcBef>
                <a:spcPct val="0"/>
              </a:spcBef>
              <a:spcAft>
                <a:spcPct val="0"/>
              </a:spcAft>
              <a:defRPr sz="4000" i="1">
                <a:solidFill>
                  <a:schemeClr val="tx1"/>
                </a:solidFill>
                <a:latin typeface="Arial" charset="0"/>
                <a:ea typeface="MS PGothic" pitchFamily="34" charset="-128"/>
              </a:defRPr>
            </a:lvl8pPr>
            <a:lvl9pPr marL="3886200" indent="-228600" eaLnBrk="0" fontAlgn="base" hangingPunct="0">
              <a:spcBef>
                <a:spcPct val="0"/>
              </a:spcBef>
              <a:spcAft>
                <a:spcPct val="0"/>
              </a:spcAft>
              <a:defRPr sz="4000" i="1">
                <a:solidFill>
                  <a:schemeClr val="tx1"/>
                </a:solidFill>
                <a:latin typeface="Arial" charset="0"/>
                <a:ea typeface="MS PGothic" pitchFamily="34" charset="-128"/>
              </a:defRPr>
            </a:lvl9pPr>
          </a:lstStyle>
          <a:p>
            <a:pPr eaLnBrk="1" hangingPunct="1">
              <a:spcBef>
                <a:spcPct val="50000"/>
              </a:spcBef>
            </a:pPr>
            <a:r>
              <a:rPr lang="en-US" sz="1200" i="0" dirty="0"/>
              <a:t>From </a:t>
            </a:r>
            <a:r>
              <a:rPr lang="en-US" sz="1200" dirty="0"/>
              <a:t>Federal Register,</a:t>
            </a:r>
            <a:r>
              <a:rPr lang="en-US" sz="1200" i="0" dirty="0"/>
              <a:t> January 17, 2017, Vol. 82, No. 10, Rules and Regulations.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2118" y="274638"/>
            <a:ext cx="5043986" cy="5752089"/>
          </a:xfrm>
          <a:prstGeom prst="rect">
            <a:avLst/>
          </a:prstGeom>
          <a:ln w="28575">
            <a:solidFill>
              <a:srgbClr val="FFC000"/>
            </a:solidFill>
          </a:ln>
        </p:spPr>
      </p:pic>
    </p:spTree>
    <p:extLst>
      <p:ext uri="{BB962C8B-B14F-4D97-AF65-F5344CB8AC3E}">
        <p14:creationId xmlns:p14="http://schemas.microsoft.com/office/powerpoint/2010/main" val="12437306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wipe(left)">
                                      <p:cBhvr>
                                        <p:cTn id="7" dur="500"/>
                                        <p:tgtEl>
                                          <p:spTgt spid="1679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7941"/>
                                        </p:tgtEl>
                                        <p:attrNameLst>
                                          <p:attrName>style.visibility</p:attrName>
                                        </p:attrNameLst>
                                      </p:cBhvr>
                                      <p:to>
                                        <p:strVal val="visible"/>
                                      </p:to>
                                    </p:set>
                                    <p:animEffect transition="in" filter="wipe(left)">
                                      <p:cBhvr>
                                        <p:cTn id="10" dur="500"/>
                                        <p:tgtEl>
                                          <p:spTgt spid="167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p:bldP spid="1679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r>
              <a:rPr lang="en-US"/>
              <a:t>Outpatient Resource–Based Relative Value Scale</a:t>
            </a:r>
          </a:p>
        </p:txBody>
      </p:sp>
      <p:sp>
        <p:nvSpPr>
          <p:cNvPr id="58370" name="Rectangle 3"/>
          <p:cNvSpPr>
            <a:spLocks noGrp="1" noChangeArrowheads="1"/>
          </p:cNvSpPr>
          <p:nvPr>
            <p:ph type="body" idx="1"/>
          </p:nvPr>
        </p:nvSpPr>
        <p:spPr/>
        <p:txBody>
          <a:bodyPr/>
          <a:lstStyle/>
          <a:p>
            <a:r>
              <a:rPr lang="en-US" dirty="0"/>
              <a:t>RBRVS</a:t>
            </a:r>
          </a:p>
          <a:p>
            <a:r>
              <a:rPr lang="en-US" dirty="0"/>
              <a:t>Physician payment reform implemented in 1992</a:t>
            </a:r>
          </a:p>
          <a:p>
            <a:r>
              <a:rPr lang="en-US" dirty="0"/>
              <a:t>Paid physicians lowest of</a:t>
            </a:r>
          </a:p>
          <a:p>
            <a:pPr lvl="1"/>
            <a:r>
              <a:rPr lang="en-US" dirty="0"/>
              <a:t>1. Physician</a:t>
            </a:r>
            <a:r>
              <a:rPr lang="en-US" altLang="en-US" dirty="0"/>
              <a:t>’</a:t>
            </a:r>
            <a:r>
              <a:rPr lang="en-US" altLang="ja-JP" dirty="0"/>
              <a:t>s charge for service</a:t>
            </a:r>
          </a:p>
          <a:p>
            <a:pPr lvl="1"/>
            <a:r>
              <a:rPr lang="en-US" dirty="0"/>
              <a:t>2. Physician</a:t>
            </a:r>
            <a:r>
              <a:rPr lang="en-US" altLang="en-US" dirty="0"/>
              <a:t>’</a:t>
            </a:r>
            <a:r>
              <a:rPr lang="en-US" altLang="ja-JP" dirty="0"/>
              <a:t>s customary charge</a:t>
            </a:r>
          </a:p>
          <a:p>
            <a:pPr lvl="1"/>
            <a:r>
              <a:rPr lang="en-US" dirty="0"/>
              <a:t>3. Prevailing charge in locality</a:t>
            </a:r>
          </a:p>
        </p:txBody>
      </p:sp>
    </p:spTree>
    <p:extLst>
      <p:ext uri="{BB962C8B-B14F-4D97-AF65-F5344CB8AC3E}">
        <p14:creationId xmlns:p14="http://schemas.microsoft.com/office/powerpoint/2010/main" val="213640226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a:t>National Fee Schedule</a:t>
            </a:r>
          </a:p>
        </p:txBody>
      </p:sp>
      <p:sp>
        <p:nvSpPr>
          <p:cNvPr id="60418" name="Rectangle 3"/>
          <p:cNvSpPr>
            <a:spLocks noGrp="1" noChangeArrowheads="1"/>
          </p:cNvSpPr>
          <p:nvPr>
            <p:ph type="body" idx="1"/>
          </p:nvPr>
        </p:nvSpPr>
        <p:spPr/>
        <p:txBody>
          <a:bodyPr/>
          <a:lstStyle/>
          <a:p>
            <a:r>
              <a:rPr lang="en-US"/>
              <a:t>Replaced RBRVS</a:t>
            </a:r>
          </a:p>
          <a:p>
            <a:r>
              <a:rPr lang="en-US"/>
              <a:t>Termed Medicare Fee Schedule (MFS)</a:t>
            </a:r>
          </a:p>
          <a:p>
            <a:r>
              <a:rPr lang="en-US"/>
              <a:t>Payment 80% of MFS, after patient deductible</a:t>
            </a:r>
          </a:p>
          <a:p>
            <a:r>
              <a:rPr lang="en-US"/>
              <a:t>Used for physicians and suppliers</a:t>
            </a:r>
            <a:endParaRPr lang="en-US" sz="3000"/>
          </a:p>
          <a:p>
            <a:pPr lvl="1"/>
            <a:endParaRPr lang="en-US"/>
          </a:p>
        </p:txBody>
      </p:sp>
    </p:spTree>
    <p:extLst>
      <p:ext uri="{BB962C8B-B14F-4D97-AF65-F5344CB8AC3E}">
        <p14:creationId xmlns:p14="http://schemas.microsoft.com/office/powerpoint/2010/main" val="97375114"/>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a:t>Relative Value Unit</a:t>
            </a:r>
          </a:p>
        </p:txBody>
      </p:sp>
      <p:sp>
        <p:nvSpPr>
          <p:cNvPr id="62466" name="Rectangle 3"/>
          <p:cNvSpPr>
            <a:spLocks noGrp="1" noChangeArrowheads="1"/>
          </p:cNvSpPr>
          <p:nvPr>
            <p:ph type="body" idx="1"/>
          </p:nvPr>
        </p:nvSpPr>
        <p:spPr/>
        <p:txBody>
          <a:bodyPr/>
          <a:lstStyle/>
          <a:p>
            <a:pPr marL="338138" indent="-338138"/>
            <a:r>
              <a:rPr lang="en-US"/>
              <a:t>Nationally, unit values assigned </a:t>
            </a:r>
            <a:br>
              <a:rPr lang="en-US"/>
            </a:br>
            <a:r>
              <a:rPr lang="en-US"/>
              <a:t>to each CPT code</a:t>
            </a:r>
          </a:p>
          <a:p>
            <a:pPr marL="338138" indent="-338138"/>
            <a:r>
              <a:rPr lang="en-US"/>
              <a:t>Local adjustments made:</a:t>
            </a:r>
          </a:p>
          <a:p>
            <a:pPr marL="1223963" lvl="1" indent="-533400">
              <a:buFontTx/>
              <a:buAutoNum type="arabicPeriod"/>
            </a:pPr>
            <a:r>
              <a:rPr lang="en-US"/>
              <a:t>Work and skill required </a:t>
            </a:r>
          </a:p>
          <a:p>
            <a:pPr marL="1223963" lvl="1" indent="-533400">
              <a:buFontTx/>
              <a:buAutoNum type="arabicPeriod"/>
            </a:pPr>
            <a:r>
              <a:rPr lang="en-US"/>
              <a:t>Overhead costs</a:t>
            </a:r>
          </a:p>
          <a:p>
            <a:pPr marL="1223963" lvl="1" indent="-533400">
              <a:buFontTx/>
              <a:buAutoNum type="arabicPeriod"/>
            </a:pPr>
            <a:r>
              <a:rPr lang="en-US"/>
              <a:t>Malpractice costs</a:t>
            </a:r>
            <a:endParaRPr lang="en-US" sz="2000"/>
          </a:p>
        </p:txBody>
      </p:sp>
      <p:sp>
        <p:nvSpPr>
          <p:cNvPr id="31751" name="Rectangle 7"/>
          <p:cNvSpPr>
            <a:spLocks noChangeArrowheads="1"/>
          </p:cNvSpPr>
          <p:nvPr/>
        </p:nvSpPr>
        <p:spPr bwMode="auto">
          <a:xfrm>
            <a:off x="557213" y="5338763"/>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i="0" dirty="0">
                <a:latin typeface="Arial" pitchFamily="34" charset="0"/>
                <a:cs typeface="Arial" pitchFamily="34" charset="0"/>
              </a:rPr>
              <a:t>(Cont</a:t>
            </a:r>
            <a:r>
              <a:rPr lang="en-US" altLang="en-US" sz="2400" i="0" dirty="0">
                <a:latin typeface="Arial" pitchFamily="34" charset="0"/>
                <a:cs typeface="Arial" pitchFamily="34" charset="0"/>
              </a:rPr>
              <a:t>’</a:t>
            </a:r>
            <a:r>
              <a:rPr lang="en-US" altLang="ja-JP" sz="2400" i="0" dirty="0">
                <a:latin typeface="Arial" pitchFamily="34" charset="0"/>
                <a:cs typeface="Arial" pitchFamily="34" charset="0"/>
              </a:rPr>
              <a:t>d…)</a:t>
            </a:r>
            <a:endParaRPr lang="en-US" sz="2400" i="0" dirty="0">
              <a:latin typeface="Arial" pitchFamily="34" charset="0"/>
              <a:cs typeface="Arial" pitchFamily="34" charset="0"/>
            </a:endParaRPr>
          </a:p>
        </p:txBody>
      </p:sp>
    </p:spTree>
    <p:extLst>
      <p:ext uri="{BB962C8B-B14F-4D97-AF65-F5344CB8AC3E}">
        <p14:creationId xmlns:p14="http://schemas.microsoft.com/office/powerpoint/2010/main" val="6153271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left)">
                                      <p:cBhvr>
                                        <p:cTn id="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t>Relative Value Unit (RVU)</a:t>
            </a:r>
          </a:p>
        </p:txBody>
      </p:sp>
      <p:sp>
        <p:nvSpPr>
          <p:cNvPr id="64514" name="Rectangle 3"/>
          <p:cNvSpPr>
            <a:spLocks noGrp="1" noChangeArrowheads="1"/>
          </p:cNvSpPr>
          <p:nvPr>
            <p:ph type="body" idx="1"/>
          </p:nvPr>
        </p:nvSpPr>
        <p:spPr/>
        <p:txBody>
          <a:bodyPr/>
          <a:lstStyle/>
          <a:p>
            <a:pPr>
              <a:buFontTx/>
              <a:buNone/>
            </a:pPr>
            <a:r>
              <a:rPr lang="en-US" sz="2000" dirty="0"/>
              <a:t>(…Cont</a:t>
            </a:r>
            <a:r>
              <a:rPr lang="en-US" altLang="en-US" sz="2000" dirty="0"/>
              <a:t>’</a:t>
            </a:r>
            <a:r>
              <a:rPr lang="en-US" altLang="ja-JP" sz="2000" dirty="0"/>
              <a:t>d)</a:t>
            </a:r>
          </a:p>
          <a:p>
            <a:r>
              <a:rPr lang="en-US" sz="2800" dirty="0"/>
              <a:t>Often referred to as fee</a:t>
            </a:r>
            <a:r>
              <a:rPr lang="en-US" sz="2400" dirty="0"/>
              <a:t> </a:t>
            </a:r>
            <a:r>
              <a:rPr lang="en-US" sz="2800" dirty="0"/>
              <a:t>schedule</a:t>
            </a:r>
          </a:p>
          <a:p>
            <a:r>
              <a:rPr lang="en-US" sz="2800" dirty="0"/>
              <a:t>Annually, CMS updates RVU based on national and local factors</a:t>
            </a:r>
          </a:p>
          <a:p>
            <a:r>
              <a:rPr lang="en-US" sz="2800" dirty="0"/>
              <a:t>Beneficiary Protection</a:t>
            </a:r>
          </a:p>
          <a:p>
            <a:pPr lvl="1"/>
            <a:r>
              <a:rPr lang="en-US" sz="2400" dirty="0"/>
              <a:t>Physician Payment Reform</a:t>
            </a:r>
          </a:p>
          <a:p>
            <a:pPr lvl="1"/>
            <a:r>
              <a:rPr lang="en-US" sz="2400" dirty="0"/>
              <a:t>Omnibus Budget Reconciliation Act of 1989</a:t>
            </a:r>
          </a:p>
          <a:p>
            <a:pPr lvl="1"/>
            <a:r>
              <a:rPr lang="en-US" sz="2400" dirty="0"/>
              <a:t>Maximum Actual Allowable Charge (MAAC) 1991</a:t>
            </a:r>
            <a:endParaRPr lang="en-US" sz="2400" i="1" dirty="0"/>
          </a:p>
        </p:txBody>
      </p:sp>
    </p:spTree>
    <p:extLst>
      <p:ext uri="{BB962C8B-B14F-4D97-AF65-F5344CB8AC3E}">
        <p14:creationId xmlns:p14="http://schemas.microsoft.com/office/powerpoint/2010/main" val="363565600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026"/>
          <p:cNvSpPr>
            <a:spLocks noGrp="1" noChangeArrowheads="1"/>
          </p:cNvSpPr>
          <p:nvPr>
            <p:ph type="title"/>
          </p:nvPr>
        </p:nvSpPr>
        <p:spPr>
          <a:xfrm>
            <a:off x="457200" y="290513"/>
            <a:ext cx="7710488" cy="1143000"/>
          </a:xfrm>
        </p:spPr>
        <p:txBody>
          <a:bodyPr>
            <a:normAutofit fontScale="90000"/>
          </a:bodyPr>
          <a:lstStyle/>
          <a:p>
            <a:r>
              <a:rPr lang="en-US" sz="3500"/>
              <a:t>Geographic Practice Cost Index (GPCI) and Conversion Factor (CF)</a:t>
            </a:r>
          </a:p>
        </p:txBody>
      </p:sp>
      <p:sp>
        <p:nvSpPr>
          <p:cNvPr id="66562" name="Rectangle 1027"/>
          <p:cNvSpPr>
            <a:spLocks noGrp="1" noChangeArrowheads="1"/>
          </p:cNvSpPr>
          <p:nvPr>
            <p:ph type="body" idx="1"/>
          </p:nvPr>
        </p:nvSpPr>
        <p:spPr/>
        <p:txBody>
          <a:bodyPr/>
          <a:lstStyle/>
          <a:p>
            <a:pPr>
              <a:lnSpc>
                <a:spcPct val="80000"/>
              </a:lnSpc>
            </a:pPr>
            <a:r>
              <a:rPr lang="en-US"/>
              <a:t>GPCI: Geographic Practice Cost Index</a:t>
            </a:r>
          </a:p>
          <a:p>
            <a:pPr lvl="1">
              <a:lnSpc>
                <a:spcPct val="80000"/>
              </a:lnSpc>
            </a:pPr>
            <a:r>
              <a:rPr lang="en-US"/>
              <a:t>Scale of cost variance of charge locations</a:t>
            </a:r>
          </a:p>
          <a:p>
            <a:pPr lvl="2">
              <a:lnSpc>
                <a:spcPct val="80000"/>
              </a:lnSpc>
            </a:pPr>
            <a:r>
              <a:rPr lang="en-US"/>
              <a:t>Charge location may be entire state</a:t>
            </a:r>
          </a:p>
          <a:p>
            <a:pPr>
              <a:lnSpc>
                <a:spcPct val="80000"/>
              </a:lnSpc>
            </a:pPr>
            <a:r>
              <a:rPr lang="en-US"/>
              <a:t>CF: Conversion Factor</a:t>
            </a:r>
          </a:p>
          <a:p>
            <a:pPr lvl="1">
              <a:lnSpc>
                <a:spcPct val="80000"/>
              </a:lnSpc>
            </a:pPr>
            <a:r>
              <a:rPr lang="en-US"/>
              <a:t>National dollar amount </a:t>
            </a:r>
          </a:p>
          <a:p>
            <a:pPr lvl="1">
              <a:lnSpc>
                <a:spcPct val="80000"/>
              </a:lnSpc>
            </a:pPr>
            <a:r>
              <a:rPr lang="en-US"/>
              <a:t>Paid on Medicare Fee Schedule basis</a:t>
            </a:r>
          </a:p>
          <a:p>
            <a:pPr lvl="1">
              <a:lnSpc>
                <a:spcPct val="80000"/>
              </a:lnSpc>
            </a:pPr>
            <a:r>
              <a:rPr lang="en-US"/>
              <a:t>Converts RVUs to dollars</a:t>
            </a:r>
          </a:p>
          <a:p>
            <a:pPr lvl="1">
              <a:lnSpc>
                <a:spcPct val="80000"/>
              </a:lnSpc>
            </a:pPr>
            <a:r>
              <a:rPr lang="en-US"/>
              <a:t>Updated yearly</a:t>
            </a:r>
          </a:p>
          <a:p>
            <a:pPr lvl="1">
              <a:lnSpc>
                <a:spcPct val="80000"/>
              </a:lnSpc>
            </a:pPr>
            <a:endParaRPr lang="en-US"/>
          </a:p>
          <a:p>
            <a:pPr lvl="2">
              <a:lnSpc>
                <a:spcPct val="80000"/>
              </a:lnSpc>
            </a:pPr>
            <a:endParaRPr lang="en-US"/>
          </a:p>
          <a:p>
            <a:pPr lvl="2">
              <a:lnSpc>
                <a:spcPct val="80000"/>
              </a:lnSpc>
            </a:pPr>
            <a:endParaRPr lang="en-US"/>
          </a:p>
          <a:p>
            <a:pPr lvl="2">
              <a:lnSpc>
                <a:spcPct val="80000"/>
              </a:lnSpc>
              <a:buFontTx/>
              <a:buNone/>
            </a:pPr>
            <a:endParaRPr lang="en-US"/>
          </a:p>
          <a:p>
            <a:pPr lvl="2">
              <a:lnSpc>
                <a:spcPct val="80000"/>
              </a:lnSpc>
              <a:buFontTx/>
              <a:buNone/>
            </a:pPr>
            <a:endParaRPr lang="en-US"/>
          </a:p>
        </p:txBody>
      </p:sp>
    </p:spTree>
    <p:extLst>
      <p:ext uri="{BB962C8B-B14F-4D97-AF65-F5344CB8AC3E}">
        <p14:creationId xmlns:p14="http://schemas.microsoft.com/office/powerpoint/2010/main" val="2602799892"/>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t>Medicare Fraud and Abuse</a:t>
            </a:r>
          </a:p>
        </p:txBody>
      </p:sp>
      <p:sp>
        <p:nvSpPr>
          <p:cNvPr id="68610" name="Rectangle 3"/>
          <p:cNvSpPr>
            <a:spLocks noGrp="1" noChangeArrowheads="1"/>
          </p:cNvSpPr>
          <p:nvPr>
            <p:ph type="body" idx="1"/>
          </p:nvPr>
        </p:nvSpPr>
        <p:spPr/>
        <p:txBody>
          <a:bodyPr/>
          <a:lstStyle/>
          <a:p>
            <a:r>
              <a:rPr lang="en-US"/>
              <a:t>Program established by Medicare </a:t>
            </a:r>
          </a:p>
          <a:p>
            <a:pPr lvl="1"/>
            <a:r>
              <a:rPr lang="en-US"/>
              <a:t>To decrease fraud and abuse</a:t>
            </a:r>
          </a:p>
          <a:p>
            <a:r>
              <a:rPr lang="en-US"/>
              <a:t>Fraud </a:t>
            </a:r>
          </a:p>
          <a:p>
            <a:pPr lvl="1"/>
            <a:r>
              <a:rPr lang="en-US"/>
              <a:t>Intentional deception to benefit</a:t>
            </a:r>
          </a:p>
          <a:p>
            <a:pPr lvl="2"/>
            <a:r>
              <a:rPr lang="en-US"/>
              <a:t>Example:</a:t>
            </a:r>
          </a:p>
          <a:p>
            <a:pPr lvl="3"/>
            <a:r>
              <a:rPr lang="en-US"/>
              <a:t>Submitting for services not provided</a:t>
            </a:r>
          </a:p>
        </p:txBody>
      </p:sp>
    </p:spTree>
    <p:extLst>
      <p:ext uri="{BB962C8B-B14F-4D97-AF65-F5344CB8AC3E}">
        <p14:creationId xmlns:p14="http://schemas.microsoft.com/office/powerpoint/2010/main" val="17683828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b="0" dirty="0"/>
              <a:t>Your Responsibility</a:t>
            </a:r>
          </a:p>
        </p:txBody>
      </p:sp>
      <p:sp>
        <p:nvSpPr>
          <p:cNvPr id="9218" name="Rectangle 3"/>
          <p:cNvSpPr>
            <a:spLocks noGrp="1" noChangeArrowheads="1"/>
          </p:cNvSpPr>
          <p:nvPr>
            <p:ph type="body" idx="1"/>
          </p:nvPr>
        </p:nvSpPr>
        <p:spPr/>
        <p:txBody>
          <a:bodyPr/>
          <a:lstStyle/>
          <a:p>
            <a:r>
              <a:rPr lang="en-US"/>
              <a:t>Ensure accurate coding data</a:t>
            </a:r>
          </a:p>
          <a:p>
            <a:r>
              <a:rPr lang="en-US"/>
              <a:t>Obtain correct reimbursement for services rendered</a:t>
            </a:r>
          </a:p>
          <a:p>
            <a:r>
              <a:rPr lang="en-US"/>
              <a:t>Upcoding (maximizing) is never appropriate</a:t>
            </a:r>
            <a:endParaRPr lang="en-US" i="1"/>
          </a:p>
        </p:txBody>
      </p:sp>
    </p:spTree>
    <p:extLst>
      <p:ext uri="{BB962C8B-B14F-4D97-AF65-F5344CB8AC3E}">
        <p14:creationId xmlns:p14="http://schemas.microsoft.com/office/powerpoint/2010/main" val="1997605234"/>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t>Beneficiary Signatures</a:t>
            </a:r>
          </a:p>
        </p:txBody>
      </p:sp>
      <p:sp>
        <p:nvSpPr>
          <p:cNvPr id="70658" name="Rectangle 3"/>
          <p:cNvSpPr>
            <a:spLocks noGrp="1" noChangeArrowheads="1"/>
          </p:cNvSpPr>
          <p:nvPr>
            <p:ph type="body" idx="1"/>
          </p:nvPr>
        </p:nvSpPr>
        <p:spPr/>
        <p:txBody>
          <a:bodyPr/>
          <a:lstStyle/>
          <a:p>
            <a:r>
              <a:rPr lang="en-US"/>
              <a:t>Beneficiary signatures on file</a:t>
            </a:r>
          </a:p>
          <a:p>
            <a:pPr lvl="1"/>
            <a:r>
              <a:rPr lang="en-US"/>
              <a:t>Service, charges submitted without need for patient signature</a:t>
            </a:r>
          </a:p>
          <a:p>
            <a:r>
              <a:rPr lang="en-US"/>
              <a:t>Presents opportunity for fraud</a:t>
            </a:r>
          </a:p>
        </p:txBody>
      </p:sp>
      <p:sp>
        <p:nvSpPr>
          <p:cNvPr id="35847" name="Rectangle 7"/>
          <p:cNvSpPr>
            <a:spLocks noChangeArrowheads="1"/>
          </p:cNvSpPr>
          <p:nvPr/>
        </p:nvSpPr>
        <p:spPr bwMode="auto">
          <a:xfrm>
            <a:off x="557213" y="4652963"/>
            <a:ext cx="1577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i="0" dirty="0">
                <a:latin typeface="Arial" pitchFamily="34" charset="0"/>
                <a:cs typeface="Arial" pitchFamily="34" charset="0"/>
              </a:rPr>
              <a:t>(Cont</a:t>
            </a:r>
            <a:r>
              <a:rPr lang="en-US" altLang="en-US" sz="2400" i="0" dirty="0">
                <a:latin typeface="Arial" pitchFamily="34" charset="0"/>
                <a:cs typeface="Arial" pitchFamily="34" charset="0"/>
              </a:rPr>
              <a:t>’</a:t>
            </a:r>
            <a:r>
              <a:rPr lang="en-US" altLang="ja-JP" sz="2400" i="0" dirty="0">
                <a:latin typeface="Arial" pitchFamily="34" charset="0"/>
                <a:cs typeface="Arial" pitchFamily="34" charset="0"/>
              </a:rPr>
              <a:t>d…)</a:t>
            </a:r>
            <a:endParaRPr lang="en-US" sz="2400" i="0" dirty="0">
              <a:latin typeface="Arial" pitchFamily="34" charset="0"/>
              <a:cs typeface="Arial" pitchFamily="34" charset="0"/>
            </a:endParaRPr>
          </a:p>
        </p:txBody>
      </p:sp>
    </p:spTree>
    <p:extLst>
      <p:ext uri="{BB962C8B-B14F-4D97-AF65-F5344CB8AC3E}">
        <p14:creationId xmlns:p14="http://schemas.microsoft.com/office/powerpoint/2010/main" val="2453083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wipe(left)">
                                      <p:cBhvr>
                                        <p:cTn id="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a:t>Fraud</a:t>
            </a:r>
          </a:p>
        </p:txBody>
      </p:sp>
      <p:sp>
        <p:nvSpPr>
          <p:cNvPr id="72706" name="Rectangle 3"/>
          <p:cNvSpPr>
            <a:spLocks noGrp="1" noChangeArrowheads="1"/>
          </p:cNvSpPr>
          <p:nvPr>
            <p:ph type="body" idx="1"/>
          </p:nvPr>
        </p:nvSpPr>
        <p:spPr/>
        <p:txBody>
          <a:bodyPr/>
          <a:lstStyle/>
          <a:p>
            <a:pPr>
              <a:buFontTx/>
              <a:buNone/>
            </a:pPr>
            <a:r>
              <a:rPr lang="en-US" sz="2400" dirty="0"/>
              <a:t>(…Cont</a:t>
            </a:r>
            <a:r>
              <a:rPr lang="en-US" altLang="en-US" sz="2400" dirty="0"/>
              <a:t>’</a:t>
            </a:r>
            <a:r>
              <a:rPr lang="en-US" altLang="ja-JP" sz="2400" dirty="0"/>
              <a:t>d)</a:t>
            </a:r>
          </a:p>
          <a:p>
            <a:r>
              <a:rPr lang="en-US" dirty="0"/>
              <a:t>Anyone who submits for Medicare services can be violator</a:t>
            </a:r>
          </a:p>
          <a:p>
            <a:pPr lvl="1"/>
            <a:r>
              <a:rPr lang="en-US" dirty="0"/>
              <a:t>Physicians</a:t>
            </a:r>
          </a:p>
          <a:p>
            <a:pPr lvl="1"/>
            <a:r>
              <a:rPr lang="en-US" dirty="0"/>
              <a:t>Hospitals</a:t>
            </a:r>
          </a:p>
          <a:p>
            <a:pPr lvl="1"/>
            <a:r>
              <a:rPr lang="en-US" dirty="0"/>
              <a:t>Laboratories</a:t>
            </a:r>
          </a:p>
          <a:p>
            <a:pPr lvl="1"/>
            <a:r>
              <a:rPr lang="en-US" dirty="0"/>
              <a:t>Billing services</a:t>
            </a:r>
          </a:p>
          <a:p>
            <a:pPr lvl="1"/>
            <a:r>
              <a:rPr lang="en-US" dirty="0"/>
              <a:t>YOU</a:t>
            </a:r>
          </a:p>
        </p:txBody>
      </p:sp>
    </p:spTree>
    <p:extLst>
      <p:ext uri="{BB962C8B-B14F-4D97-AF65-F5344CB8AC3E}">
        <p14:creationId xmlns:p14="http://schemas.microsoft.com/office/powerpoint/2010/main" val="2452224523"/>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t>Fraud Can Be</a:t>
            </a:r>
          </a:p>
        </p:txBody>
      </p:sp>
      <p:sp>
        <p:nvSpPr>
          <p:cNvPr id="74754" name="Rectangle 3"/>
          <p:cNvSpPr>
            <a:spLocks noGrp="1" noChangeArrowheads="1"/>
          </p:cNvSpPr>
          <p:nvPr>
            <p:ph type="body" idx="1"/>
          </p:nvPr>
        </p:nvSpPr>
        <p:spPr/>
        <p:txBody>
          <a:bodyPr/>
          <a:lstStyle/>
          <a:p>
            <a:r>
              <a:rPr lang="en-US"/>
              <a:t>Billing for services not provided</a:t>
            </a:r>
          </a:p>
          <a:p>
            <a:r>
              <a:rPr lang="en-US"/>
              <a:t>Misrepresenting diagnosis</a:t>
            </a:r>
          </a:p>
          <a:p>
            <a:r>
              <a:rPr lang="en-US"/>
              <a:t>Kickbacks</a:t>
            </a:r>
          </a:p>
          <a:p>
            <a:r>
              <a:rPr lang="en-US"/>
              <a:t>Unbundling services</a:t>
            </a:r>
          </a:p>
          <a:p>
            <a:r>
              <a:rPr lang="en-US"/>
              <a:t>Falsifying medical necessity</a:t>
            </a:r>
          </a:p>
          <a:p>
            <a:r>
              <a:rPr lang="en-US"/>
              <a:t>Routine waiver of copayment</a:t>
            </a:r>
          </a:p>
        </p:txBody>
      </p:sp>
    </p:spTree>
    <p:extLst>
      <p:ext uri="{BB962C8B-B14F-4D97-AF65-F5344CB8AC3E}">
        <p14:creationId xmlns:p14="http://schemas.microsoft.com/office/powerpoint/2010/main" val="2241481220"/>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r>
              <a:rPr lang="en-US"/>
              <a:t>Office of the Inspector General (OIG)</a:t>
            </a:r>
          </a:p>
        </p:txBody>
      </p:sp>
      <p:sp>
        <p:nvSpPr>
          <p:cNvPr id="76802" name="Rectangle 3"/>
          <p:cNvSpPr>
            <a:spLocks noGrp="1" noChangeArrowheads="1"/>
          </p:cNvSpPr>
          <p:nvPr>
            <p:ph type="body" idx="1"/>
          </p:nvPr>
        </p:nvSpPr>
        <p:spPr/>
        <p:txBody>
          <a:bodyPr/>
          <a:lstStyle/>
          <a:p>
            <a:r>
              <a:rPr lang="en-US"/>
              <a:t>Each year develops Work Plan</a:t>
            </a:r>
          </a:p>
          <a:p>
            <a:r>
              <a:rPr lang="en-US"/>
              <a:t>Outlines monitoring Medicare program</a:t>
            </a:r>
          </a:p>
          <a:p>
            <a:r>
              <a:rPr lang="en-US"/>
              <a:t>MACs monitor those areas identified </a:t>
            </a:r>
            <a:br>
              <a:rPr lang="en-US"/>
            </a:br>
            <a:r>
              <a:rPr lang="en-US"/>
              <a:t>in plan</a:t>
            </a:r>
          </a:p>
        </p:txBody>
      </p:sp>
    </p:spTree>
    <p:extLst>
      <p:ext uri="{BB962C8B-B14F-4D97-AF65-F5344CB8AC3E}">
        <p14:creationId xmlns:p14="http://schemas.microsoft.com/office/powerpoint/2010/main" val="3188589562"/>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z="3600"/>
              <a:t>Complaints of Fraud</a:t>
            </a:r>
          </a:p>
        </p:txBody>
      </p:sp>
      <p:sp>
        <p:nvSpPr>
          <p:cNvPr id="78850" name="Rectangle 3"/>
          <p:cNvSpPr>
            <a:spLocks noGrp="1" noChangeArrowheads="1"/>
          </p:cNvSpPr>
          <p:nvPr>
            <p:ph type="body" idx="1"/>
          </p:nvPr>
        </p:nvSpPr>
        <p:spPr/>
        <p:txBody>
          <a:bodyPr/>
          <a:lstStyle/>
          <a:p>
            <a:r>
              <a:rPr lang="en-US" sz="2800"/>
              <a:t>Submitted orally or in writing to MACs or OIG</a:t>
            </a:r>
          </a:p>
          <a:p>
            <a:r>
              <a:rPr lang="en-US" sz="2800"/>
              <a:t>Allegations made by anyone against anyone</a:t>
            </a:r>
          </a:p>
          <a:p>
            <a:r>
              <a:rPr lang="en-US" sz="2800"/>
              <a:t>Allegations followed up by MACs and/or OIG</a:t>
            </a:r>
          </a:p>
          <a:p>
            <a:pPr lvl="1"/>
            <a:endParaRPr lang="en-US" sz="2400"/>
          </a:p>
          <a:p>
            <a:pPr lvl="1"/>
            <a:endParaRPr lang="en-US" sz="2400" i="1"/>
          </a:p>
          <a:p>
            <a:endParaRPr lang="en-US" sz="2800"/>
          </a:p>
          <a:p>
            <a:pPr lvl="1"/>
            <a:endParaRPr lang="en-US" sz="2400"/>
          </a:p>
        </p:txBody>
      </p:sp>
    </p:spTree>
    <p:extLst>
      <p:ext uri="{BB962C8B-B14F-4D97-AF65-F5344CB8AC3E}">
        <p14:creationId xmlns:p14="http://schemas.microsoft.com/office/powerpoint/2010/main" val="2702046029"/>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t>Abuse</a:t>
            </a:r>
          </a:p>
        </p:txBody>
      </p:sp>
      <p:sp>
        <p:nvSpPr>
          <p:cNvPr id="80898" name="Rectangle 3"/>
          <p:cNvSpPr>
            <a:spLocks noGrp="1" noChangeArrowheads="1"/>
          </p:cNvSpPr>
          <p:nvPr>
            <p:ph type="body" idx="1"/>
          </p:nvPr>
        </p:nvSpPr>
        <p:spPr/>
        <p:txBody>
          <a:bodyPr/>
          <a:lstStyle/>
          <a:p>
            <a:r>
              <a:rPr lang="en-US"/>
              <a:t>Generally involves</a:t>
            </a:r>
          </a:p>
          <a:p>
            <a:pPr lvl="1"/>
            <a:r>
              <a:rPr lang="en-US"/>
              <a:t>Impropriety </a:t>
            </a:r>
          </a:p>
          <a:p>
            <a:pPr lvl="1"/>
            <a:r>
              <a:rPr lang="en-US"/>
              <a:t>Lack of medical necessity for services reported</a:t>
            </a:r>
          </a:p>
          <a:p>
            <a:r>
              <a:rPr lang="en-US"/>
              <a:t>Review takes place after claim submitted </a:t>
            </a:r>
          </a:p>
          <a:p>
            <a:pPr lvl="1"/>
            <a:r>
              <a:rPr lang="en-US"/>
              <a:t>May go back and do historic review </a:t>
            </a:r>
            <a:br>
              <a:rPr lang="en-US"/>
            </a:br>
            <a:r>
              <a:rPr lang="en-US"/>
              <a:t>of claims</a:t>
            </a:r>
          </a:p>
        </p:txBody>
      </p:sp>
    </p:spTree>
    <p:extLst>
      <p:ext uri="{BB962C8B-B14F-4D97-AF65-F5344CB8AC3E}">
        <p14:creationId xmlns:p14="http://schemas.microsoft.com/office/powerpoint/2010/main" val="122110782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a:t>Kickbacks</a:t>
            </a:r>
          </a:p>
        </p:txBody>
      </p:sp>
      <p:sp>
        <p:nvSpPr>
          <p:cNvPr id="82946" name="Rectangle 3"/>
          <p:cNvSpPr>
            <a:spLocks noGrp="1" noChangeArrowheads="1"/>
          </p:cNvSpPr>
          <p:nvPr>
            <p:ph type="body" idx="1"/>
          </p:nvPr>
        </p:nvSpPr>
        <p:spPr/>
        <p:txBody>
          <a:bodyPr/>
          <a:lstStyle/>
          <a:p>
            <a:r>
              <a:rPr lang="en-US"/>
              <a:t>Bribe or rebate for referring patient for any service covered by Medicare</a:t>
            </a:r>
          </a:p>
          <a:p>
            <a:r>
              <a:rPr lang="en-US"/>
              <a:t>Any personal gain = kickback</a:t>
            </a:r>
          </a:p>
          <a:p>
            <a:r>
              <a:rPr lang="en-US"/>
              <a:t>A felony</a:t>
            </a:r>
          </a:p>
          <a:p>
            <a:pPr lvl="1"/>
            <a:r>
              <a:rPr lang="en-US"/>
              <a:t>Fine or </a:t>
            </a:r>
          </a:p>
          <a:p>
            <a:pPr lvl="1"/>
            <a:r>
              <a:rPr lang="en-US"/>
              <a:t>Jail or </a:t>
            </a:r>
          </a:p>
          <a:p>
            <a:pPr lvl="1"/>
            <a:r>
              <a:rPr lang="en-US"/>
              <a:t>Both</a:t>
            </a:r>
          </a:p>
        </p:txBody>
      </p:sp>
    </p:spTree>
    <p:extLst>
      <p:ext uri="{BB962C8B-B14F-4D97-AF65-F5344CB8AC3E}">
        <p14:creationId xmlns:p14="http://schemas.microsoft.com/office/powerpoint/2010/main" val="44367408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a:t>Protect Yourself</a:t>
            </a:r>
          </a:p>
        </p:txBody>
      </p:sp>
      <p:sp>
        <p:nvSpPr>
          <p:cNvPr id="84994" name="Rectangle 3"/>
          <p:cNvSpPr>
            <a:spLocks noGrp="1" noChangeArrowheads="1"/>
          </p:cNvSpPr>
          <p:nvPr>
            <p:ph type="body" idx="1"/>
          </p:nvPr>
        </p:nvSpPr>
        <p:spPr/>
        <p:txBody>
          <a:bodyPr/>
          <a:lstStyle/>
          <a:p>
            <a:r>
              <a:rPr lang="en-US"/>
              <a:t>Use your common sense</a:t>
            </a:r>
          </a:p>
          <a:p>
            <a:r>
              <a:rPr lang="en-US"/>
              <a:t>Submit only truthful and accurate claims</a:t>
            </a:r>
          </a:p>
          <a:p>
            <a:r>
              <a:rPr lang="en-US"/>
              <a:t>If you are unsure about charges</a:t>
            </a:r>
          </a:p>
          <a:p>
            <a:pPr lvl="1"/>
            <a:r>
              <a:rPr lang="en-US"/>
              <a:t>Check with physician or supervisor</a:t>
            </a:r>
          </a:p>
        </p:txBody>
      </p:sp>
    </p:spTree>
    <p:extLst>
      <p:ext uri="{BB962C8B-B14F-4D97-AF65-F5344CB8AC3E}">
        <p14:creationId xmlns:p14="http://schemas.microsoft.com/office/powerpoint/2010/main" val="302772722"/>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a:t>Managed Health Care</a:t>
            </a:r>
          </a:p>
        </p:txBody>
      </p:sp>
      <p:sp>
        <p:nvSpPr>
          <p:cNvPr id="87042" name="Rectangle 3"/>
          <p:cNvSpPr>
            <a:spLocks noGrp="1" noChangeArrowheads="1"/>
          </p:cNvSpPr>
          <p:nvPr>
            <p:ph type="body" idx="1"/>
          </p:nvPr>
        </p:nvSpPr>
        <p:spPr>
          <a:xfrm>
            <a:off x="457200" y="1600200"/>
            <a:ext cx="8229600" cy="4484688"/>
          </a:xfrm>
        </p:spPr>
        <p:txBody>
          <a:bodyPr/>
          <a:lstStyle/>
          <a:p>
            <a:pPr>
              <a:spcBef>
                <a:spcPct val="20000"/>
              </a:spcBef>
              <a:spcAft>
                <a:spcPct val="20000"/>
              </a:spcAft>
            </a:pPr>
            <a:r>
              <a:rPr lang="en-US"/>
              <a:t>Network health care providers that offer health care services under one organization </a:t>
            </a:r>
          </a:p>
          <a:p>
            <a:pPr>
              <a:spcBef>
                <a:spcPct val="20000"/>
              </a:spcBef>
              <a:spcAft>
                <a:spcPct val="20000"/>
              </a:spcAft>
            </a:pPr>
            <a:r>
              <a:rPr lang="en-US"/>
              <a:t>Group hospitals, physicians, or other providers</a:t>
            </a:r>
            <a:br>
              <a:rPr lang="en-US"/>
            </a:br>
            <a:endParaRPr lang="en-US" sz="2400"/>
          </a:p>
        </p:txBody>
      </p:sp>
    </p:spTree>
    <p:extLst>
      <p:ext uri="{BB962C8B-B14F-4D97-AF65-F5344CB8AC3E}">
        <p14:creationId xmlns:p14="http://schemas.microsoft.com/office/powerpoint/2010/main" val="1271297795"/>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a:t>Managed Care Organizations</a:t>
            </a:r>
          </a:p>
        </p:txBody>
      </p:sp>
      <p:sp>
        <p:nvSpPr>
          <p:cNvPr id="89090" name="Rectangle 3"/>
          <p:cNvSpPr>
            <a:spLocks noGrp="1" noChangeArrowheads="1"/>
          </p:cNvSpPr>
          <p:nvPr>
            <p:ph type="body" idx="1"/>
          </p:nvPr>
        </p:nvSpPr>
        <p:spPr/>
        <p:txBody>
          <a:bodyPr/>
          <a:lstStyle/>
          <a:p>
            <a:r>
              <a:rPr lang="en-US"/>
              <a:t>Responsible for health care services </a:t>
            </a:r>
            <a:br>
              <a:rPr lang="en-US"/>
            </a:br>
            <a:r>
              <a:rPr lang="en-US"/>
              <a:t>to an enrolled group or person</a:t>
            </a:r>
          </a:p>
          <a:p>
            <a:r>
              <a:rPr lang="en-US"/>
              <a:t>Coordinates various health care services</a:t>
            </a:r>
          </a:p>
          <a:p>
            <a:r>
              <a:rPr lang="en-US"/>
              <a:t>Negotiates with providers</a:t>
            </a:r>
          </a:p>
        </p:txBody>
      </p:sp>
    </p:spTree>
    <p:extLst>
      <p:ext uri="{BB962C8B-B14F-4D97-AF65-F5344CB8AC3E}">
        <p14:creationId xmlns:p14="http://schemas.microsoft.com/office/powerpoint/2010/main" val="348658650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a:t>Population Changing</a:t>
            </a:r>
          </a:p>
        </p:txBody>
      </p:sp>
      <p:sp>
        <p:nvSpPr>
          <p:cNvPr id="5" name="Rectangle 3"/>
          <p:cNvSpPr txBox="1">
            <a:spLocks noChangeArrowheads="1"/>
          </p:cNvSpPr>
          <p:nvPr/>
        </p:nvSpPr>
        <p:spPr>
          <a:xfrm>
            <a:off x="609600" y="17526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800" dirty="0"/>
              <a:t>Elderly fastest growing patient segment</a:t>
            </a:r>
          </a:p>
          <a:p>
            <a:pPr>
              <a:lnSpc>
                <a:spcPct val="80000"/>
              </a:lnSpc>
            </a:pPr>
            <a:r>
              <a:rPr lang="en-US" sz="2800" dirty="0"/>
              <a:t>The population over age 60 projected to reach 77.6 million by 2020.*</a:t>
            </a:r>
          </a:p>
          <a:p>
            <a:pPr>
              <a:lnSpc>
                <a:spcPct val="80000"/>
              </a:lnSpc>
            </a:pPr>
            <a:r>
              <a:rPr lang="en-US" sz="2800" dirty="0"/>
              <a:t>Medicare primarily for elderly</a:t>
            </a:r>
          </a:p>
          <a:p>
            <a:pPr>
              <a:lnSpc>
                <a:spcPct val="80000"/>
              </a:lnSpc>
            </a:pPr>
            <a:endParaRPr lang="en-US" sz="2800" dirty="0"/>
          </a:p>
          <a:p>
            <a:pPr>
              <a:lnSpc>
                <a:spcPct val="80000"/>
              </a:lnSpc>
            </a:pPr>
            <a:endParaRPr lang="en-US" sz="2800" dirty="0"/>
          </a:p>
          <a:p>
            <a:pPr marL="0" indent="0">
              <a:lnSpc>
                <a:spcPct val="80000"/>
              </a:lnSpc>
              <a:buFont typeface="Arial" pitchFamily="34" charset="0"/>
              <a:buNone/>
            </a:pPr>
            <a:endParaRPr lang="en-US" sz="2800" dirty="0"/>
          </a:p>
          <a:p>
            <a:pPr>
              <a:lnSpc>
                <a:spcPct val="80000"/>
              </a:lnSpc>
            </a:pPr>
            <a:endParaRPr lang="en-US" sz="2800" dirty="0"/>
          </a:p>
          <a:p>
            <a:pPr marL="0" indent="0">
              <a:lnSpc>
                <a:spcPct val="80000"/>
              </a:lnSpc>
              <a:buNone/>
            </a:pPr>
            <a:r>
              <a:rPr lang="en-US" sz="2000" dirty="0"/>
              <a:t>* Administration for Community Living (ACL): </a:t>
            </a:r>
            <a:r>
              <a:rPr lang="en-US" sz="2000" i="1" dirty="0"/>
              <a:t>Justification of Estimates for Appropriations Committees, Fiscal Year 2018, </a:t>
            </a:r>
            <a:r>
              <a:rPr lang="en-US" sz="2000" dirty="0">
                <a:hlinkClick r:id="rId3"/>
              </a:rPr>
              <a:t>https://www.acl.gov/sites/default/files/about-acl/2017-05/FY%202018%20ACL%20Budget%20Congressional%20Justification%20v2.pdf</a:t>
            </a:r>
            <a:endParaRPr lang="en-US" sz="2000" dirty="0"/>
          </a:p>
          <a:p>
            <a:pPr marL="0" indent="0">
              <a:lnSpc>
                <a:spcPct val="80000"/>
              </a:lnSpc>
              <a:buFont typeface="Arial" pitchFamily="34" charset="0"/>
              <a:buNone/>
            </a:pPr>
            <a:endParaRPr lang="en-US" sz="2800" dirty="0"/>
          </a:p>
          <a:p>
            <a:pPr>
              <a:lnSpc>
                <a:spcPct val="80000"/>
              </a:lnSpc>
            </a:pPr>
            <a:endParaRPr lang="en-US" sz="2800" dirty="0"/>
          </a:p>
          <a:p>
            <a:pPr>
              <a:lnSpc>
                <a:spcPct val="80000"/>
              </a:lnSpc>
            </a:pPr>
            <a:endParaRPr lang="en-US" sz="2800" i="1" dirty="0"/>
          </a:p>
          <a:p>
            <a:pPr>
              <a:lnSpc>
                <a:spcPct val="80000"/>
              </a:lnSpc>
            </a:pPr>
            <a:endParaRPr lang="en-US" sz="2800" dirty="0"/>
          </a:p>
          <a:p>
            <a:pPr>
              <a:lnSpc>
                <a:spcPct val="80000"/>
              </a:lnSpc>
            </a:pPr>
            <a:endParaRPr lang="en-US" sz="2800" dirty="0"/>
          </a:p>
        </p:txBody>
      </p:sp>
    </p:spTree>
    <p:extLst>
      <p:ext uri="{BB962C8B-B14F-4D97-AF65-F5344CB8AC3E}">
        <p14:creationId xmlns:p14="http://schemas.microsoft.com/office/powerpoint/2010/main" val="3340527568"/>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r>
              <a:rPr lang="en-US"/>
              <a:t>Preferred Provider Organization (PPO)</a:t>
            </a:r>
          </a:p>
        </p:txBody>
      </p:sp>
      <p:sp>
        <p:nvSpPr>
          <p:cNvPr id="91138" name="Rectangle 3"/>
          <p:cNvSpPr>
            <a:spLocks noGrp="1" noChangeArrowheads="1"/>
          </p:cNvSpPr>
          <p:nvPr>
            <p:ph type="body" idx="1"/>
          </p:nvPr>
        </p:nvSpPr>
        <p:spPr/>
        <p:txBody>
          <a:bodyPr/>
          <a:lstStyle/>
          <a:p>
            <a:r>
              <a:rPr lang="en-US"/>
              <a:t>Providers form network to offer health care services as group</a:t>
            </a:r>
          </a:p>
          <a:p>
            <a:r>
              <a:rPr lang="en-US"/>
              <a:t>Enrollees who seek health care outside PPO pay more</a:t>
            </a:r>
          </a:p>
          <a:p>
            <a:pPr lvl="1"/>
            <a:endParaRPr lang="en-US"/>
          </a:p>
          <a:p>
            <a:pPr lvl="1"/>
            <a:endParaRPr lang="en-US" i="1"/>
          </a:p>
          <a:p>
            <a:endParaRPr lang="en-US"/>
          </a:p>
          <a:p>
            <a:pPr lvl="1"/>
            <a:endParaRPr lang="en-US"/>
          </a:p>
        </p:txBody>
      </p:sp>
    </p:spTree>
    <p:extLst>
      <p:ext uri="{BB962C8B-B14F-4D97-AF65-F5344CB8AC3E}">
        <p14:creationId xmlns:p14="http://schemas.microsoft.com/office/powerpoint/2010/main" val="2774283218"/>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r>
              <a:rPr lang="en-US"/>
              <a:t>Health Maintenance Organization (HMO)</a:t>
            </a:r>
          </a:p>
        </p:txBody>
      </p:sp>
      <p:sp>
        <p:nvSpPr>
          <p:cNvPr id="93186" name="Rectangle 3"/>
          <p:cNvSpPr>
            <a:spLocks noGrp="1" noChangeArrowheads="1"/>
          </p:cNvSpPr>
          <p:nvPr>
            <p:ph type="body" idx="1"/>
          </p:nvPr>
        </p:nvSpPr>
        <p:spPr/>
        <p:txBody>
          <a:bodyPr/>
          <a:lstStyle/>
          <a:p>
            <a:r>
              <a:rPr lang="en-US"/>
              <a:t>Total package health care</a:t>
            </a:r>
          </a:p>
          <a:p>
            <a:r>
              <a:rPr lang="en-US"/>
              <a:t>Out-of-pocket expenses minimal</a:t>
            </a:r>
          </a:p>
          <a:p>
            <a:r>
              <a:rPr lang="en-US"/>
              <a:t>Assigned physician acts as gatekeeper to refer patient outside organization</a:t>
            </a:r>
          </a:p>
          <a:p>
            <a:pPr lvl="1"/>
            <a:endParaRPr lang="en-US"/>
          </a:p>
        </p:txBody>
      </p:sp>
    </p:spTree>
    <p:extLst>
      <p:ext uri="{BB962C8B-B14F-4D97-AF65-F5344CB8AC3E}">
        <p14:creationId xmlns:p14="http://schemas.microsoft.com/office/powerpoint/2010/main" val="3565946586"/>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457200" y="290513"/>
            <a:ext cx="7748588" cy="1143000"/>
          </a:xfrm>
        </p:spPr>
        <p:txBody>
          <a:bodyPr/>
          <a:lstStyle/>
          <a:p>
            <a:r>
              <a:rPr lang="en-US"/>
              <a:t>Drawbacks of Managed Care</a:t>
            </a:r>
          </a:p>
        </p:txBody>
      </p:sp>
      <p:sp>
        <p:nvSpPr>
          <p:cNvPr id="95234" name="Rectangle 3"/>
          <p:cNvSpPr>
            <a:spLocks noGrp="1" noChangeArrowheads="1"/>
          </p:cNvSpPr>
          <p:nvPr>
            <p:ph type="body" idx="1"/>
          </p:nvPr>
        </p:nvSpPr>
        <p:spPr/>
        <p:txBody>
          <a:bodyPr/>
          <a:lstStyle/>
          <a:p>
            <a:r>
              <a:rPr lang="en-US"/>
              <a:t>Organization has incentive to keep patient within organization</a:t>
            </a:r>
          </a:p>
          <a:p>
            <a:pPr lvl="1"/>
            <a:r>
              <a:rPr lang="en-US"/>
              <a:t>Services provided outside organization limited </a:t>
            </a:r>
          </a:p>
          <a:p>
            <a:pPr lvl="1"/>
            <a:r>
              <a:rPr lang="en-US"/>
              <a:t>Patient must have approval to go outside organization if services to be covered</a:t>
            </a:r>
            <a:endParaRPr lang="en-US" i="1"/>
          </a:p>
          <a:p>
            <a:pPr lvl="1"/>
            <a:endParaRPr lang="en-US"/>
          </a:p>
          <a:p>
            <a:pPr lvl="1"/>
            <a:endParaRPr lang="en-US"/>
          </a:p>
          <a:p>
            <a:pPr lvl="1"/>
            <a:endParaRPr lang="en-US" i="1"/>
          </a:p>
          <a:p>
            <a:endParaRPr lang="en-US"/>
          </a:p>
          <a:p>
            <a:pPr lvl="1"/>
            <a:endParaRPr lang="en-US"/>
          </a:p>
        </p:txBody>
      </p:sp>
    </p:spTree>
    <p:extLst>
      <p:ext uri="{BB962C8B-B14F-4D97-AF65-F5344CB8AC3E}">
        <p14:creationId xmlns:p14="http://schemas.microsoft.com/office/powerpoint/2010/main" val="3349485061"/>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idx="4294967295"/>
          </p:nvPr>
        </p:nvSpPr>
        <p:spPr>
          <a:xfrm>
            <a:off x="376774" y="4230663"/>
            <a:ext cx="4926013" cy="1066800"/>
          </a:xfrm>
        </p:spPr>
        <p:txBody>
          <a:bodyPr>
            <a:normAutofit/>
          </a:bodyPr>
          <a:lstStyle/>
          <a:p>
            <a:pPr algn="ctr"/>
            <a:r>
              <a:rPr lang="en-US" sz="2800" b="1"/>
              <a:t>Conclusion</a:t>
            </a:r>
            <a:r>
              <a:rPr lang="en-US" sz="3200" b="1"/>
              <a:t/>
            </a:r>
            <a:br>
              <a:rPr lang="en-US" sz="3200" b="1"/>
            </a:br>
            <a:r>
              <a:rPr lang="en-US" sz="3200" b="1"/>
              <a:t>CHAPTER 1</a:t>
            </a:r>
          </a:p>
        </p:txBody>
      </p:sp>
      <p:sp>
        <p:nvSpPr>
          <p:cNvPr id="241667" name="Rectangle 3"/>
          <p:cNvSpPr>
            <a:spLocks noGrp="1" noChangeArrowheads="1"/>
          </p:cNvSpPr>
          <p:nvPr>
            <p:ph type="subTitle" idx="4294967295"/>
          </p:nvPr>
        </p:nvSpPr>
        <p:spPr>
          <a:xfrm>
            <a:off x="313274" y="5268253"/>
            <a:ext cx="5053013" cy="879475"/>
          </a:xfrm>
        </p:spPr>
        <p:txBody>
          <a:bodyPr>
            <a:normAutofit lnSpcReduction="10000"/>
          </a:bodyPr>
          <a:lstStyle/>
          <a:p>
            <a:pPr marL="0" indent="0" algn="ctr">
              <a:buFontTx/>
              <a:buNone/>
            </a:pPr>
            <a:r>
              <a:rPr lang="en-US" sz="2700" b="1"/>
              <a:t>REIMBURSEMENT, HIPAA, AND COMPLIANCE</a:t>
            </a:r>
          </a:p>
        </p:txBody>
      </p:sp>
    </p:spTree>
    <p:extLst>
      <p:ext uri="{BB962C8B-B14F-4D97-AF65-F5344CB8AC3E}">
        <p14:creationId xmlns:p14="http://schemas.microsoft.com/office/powerpoint/2010/main" val="11201548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wipe(left)">
                                      <p:cBhvr>
                                        <p:cTn id="7" dur="500"/>
                                        <p:tgtEl>
                                          <p:spTgt spid="2416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1667">
                                            <p:txEl>
                                              <p:pRg st="0" end="0"/>
                                            </p:txEl>
                                          </p:spTgt>
                                        </p:tgtEl>
                                        <p:attrNameLst>
                                          <p:attrName>style.visibility</p:attrName>
                                        </p:attrNameLst>
                                      </p:cBhvr>
                                      <p:to>
                                        <p:strVal val="visible"/>
                                      </p:to>
                                    </p:set>
                                    <p:animEffect transition="in" filter="wipe(left)">
                                      <p:cBhvr>
                                        <p:cTn id="10" dur="500"/>
                                        <p:tgtEl>
                                          <p:spTgt spid="241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nimBg="1"/>
      <p:bldP spid="2416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normAutofit fontScale="90000"/>
          </a:bodyPr>
          <a:lstStyle/>
          <a:p>
            <a:r>
              <a:rPr lang="en-US" dirty="0"/>
              <a:t>Medicare—Getting Bigger </a:t>
            </a:r>
            <a:br>
              <a:rPr lang="en-US" dirty="0"/>
            </a:br>
            <a:r>
              <a:rPr lang="en-US" dirty="0"/>
              <a:t>All the Time!</a:t>
            </a:r>
          </a:p>
        </p:txBody>
      </p:sp>
      <p:sp>
        <p:nvSpPr>
          <p:cNvPr id="13314" name="Rectangle 3"/>
          <p:cNvSpPr>
            <a:spLocks noGrp="1" noChangeArrowheads="1"/>
          </p:cNvSpPr>
          <p:nvPr>
            <p:ph type="body" idx="1"/>
          </p:nvPr>
        </p:nvSpPr>
        <p:spPr/>
        <p:txBody>
          <a:bodyPr>
            <a:normAutofit/>
          </a:bodyPr>
          <a:lstStyle/>
          <a:p>
            <a:r>
              <a:rPr lang="en-US" dirty="0"/>
              <a:t>Health care will continue to expand to meet enormous future demands</a:t>
            </a:r>
          </a:p>
          <a:p>
            <a:pPr lvl="1"/>
            <a:r>
              <a:rPr lang="en-US" dirty="0"/>
              <a:t>Job security for coders!</a:t>
            </a:r>
          </a:p>
          <a:p>
            <a:pPr marL="0" indent="0">
              <a:buNone/>
            </a:pPr>
            <a:endParaRPr lang="en-US" dirty="0"/>
          </a:p>
        </p:txBody>
      </p:sp>
    </p:spTree>
    <p:extLst>
      <p:ext uri="{BB962C8B-B14F-4D97-AF65-F5344CB8AC3E}">
        <p14:creationId xmlns:p14="http://schemas.microsoft.com/office/powerpoint/2010/main" val="179490921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t>Basic Structure Medicare</a:t>
            </a:r>
          </a:p>
        </p:txBody>
      </p:sp>
      <p:sp>
        <p:nvSpPr>
          <p:cNvPr id="15362" name="Rectangle 3"/>
          <p:cNvSpPr>
            <a:spLocks noGrp="1" noChangeArrowheads="1"/>
          </p:cNvSpPr>
          <p:nvPr>
            <p:ph type="body" idx="1"/>
          </p:nvPr>
        </p:nvSpPr>
        <p:spPr/>
        <p:txBody>
          <a:bodyPr/>
          <a:lstStyle/>
          <a:p>
            <a:r>
              <a:rPr lang="en-US" sz="2600" dirty="0"/>
              <a:t>Medicare program established in 1965 </a:t>
            </a:r>
          </a:p>
          <a:p>
            <a:pPr lvl="1"/>
            <a:r>
              <a:rPr lang="en-US" sz="2200" dirty="0"/>
              <a:t>2 parts: A and B</a:t>
            </a:r>
          </a:p>
          <a:p>
            <a:r>
              <a:rPr lang="en-US" sz="2600" dirty="0"/>
              <a:t>Part A: Hospital insurance</a:t>
            </a:r>
          </a:p>
          <a:p>
            <a:r>
              <a:rPr lang="en-US" sz="2600" dirty="0"/>
              <a:t>Part B: Supplemental—non-hospital</a:t>
            </a:r>
          </a:p>
          <a:p>
            <a:pPr lvl="1"/>
            <a:r>
              <a:rPr lang="en-US" sz="2200" dirty="0"/>
              <a:t>Example: Physicians</a:t>
            </a:r>
            <a:r>
              <a:rPr lang="en-US" altLang="ja-JP" sz="2200" dirty="0"/>
              <a:t>’ services and medical equipment</a:t>
            </a:r>
          </a:p>
          <a:p>
            <a:r>
              <a:rPr lang="en-US" sz="2600" dirty="0"/>
              <a:t>Part C: Medicare Advantage, health care options (Added later and formerly termed Medicare + Choice)</a:t>
            </a:r>
          </a:p>
          <a:p>
            <a:r>
              <a:rPr lang="en-US" sz="2600" dirty="0"/>
              <a:t>Part D: Prescription drugs</a:t>
            </a:r>
          </a:p>
        </p:txBody>
      </p:sp>
    </p:spTree>
    <p:extLst>
      <p:ext uri="{BB962C8B-B14F-4D97-AF65-F5344CB8AC3E}">
        <p14:creationId xmlns:p14="http://schemas.microsoft.com/office/powerpoint/2010/main" val="263773174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t>Those Covered</a:t>
            </a:r>
          </a:p>
        </p:txBody>
      </p:sp>
      <p:sp>
        <p:nvSpPr>
          <p:cNvPr id="17410" name="Rectangle 3"/>
          <p:cNvSpPr>
            <a:spLocks noGrp="1" noChangeArrowheads="1"/>
          </p:cNvSpPr>
          <p:nvPr>
            <p:ph type="body" idx="1"/>
          </p:nvPr>
        </p:nvSpPr>
        <p:spPr/>
        <p:txBody>
          <a:bodyPr/>
          <a:lstStyle/>
          <a:p>
            <a:r>
              <a:rPr lang="en-US" dirty="0"/>
              <a:t>Originally established for those 65 </a:t>
            </a:r>
            <a:br>
              <a:rPr lang="en-US" dirty="0"/>
            </a:br>
            <a:r>
              <a:rPr lang="en-US" dirty="0"/>
              <a:t>and over</a:t>
            </a:r>
          </a:p>
          <a:p>
            <a:r>
              <a:rPr lang="en-US" dirty="0"/>
              <a:t>Later disabled and permanent renal disease (end-stage or transplant) added</a:t>
            </a:r>
          </a:p>
          <a:p>
            <a:r>
              <a:rPr lang="en-US" dirty="0"/>
              <a:t>Persons covered </a:t>
            </a:r>
            <a:r>
              <a:rPr lang="en-US" altLang="ja-JP" dirty="0"/>
              <a:t>“beneficiaries”</a:t>
            </a:r>
            <a:endParaRPr lang="en-US" dirty="0"/>
          </a:p>
        </p:txBody>
      </p:sp>
    </p:spTree>
    <p:extLst>
      <p:ext uri="{BB962C8B-B14F-4D97-AF65-F5344CB8AC3E}">
        <p14:creationId xmlns:p14="http://schemas.microsoft.com/office/powerpoint/2010/main" val="58370773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t>Officiating Office</a:t>
            </a:r>
          </a:p>
        </p:txBody>
      </p:sp>
      <p:sp>
        <p:nvSpPr>
          <p:cNvPr id="19458" name="Rectangle 3"/>
          <p:cNvSpPr>
            <a:spLocks noGrp="1" noChangeArrowheads="1"/>
          </p:cNvSpPr>
          <p:nvPr>
            <p:ph type="body" idx="1"/>
          </p:nvPr>
        </p:nvSpPr>
        <p:spPr/>
        <p:txBody>
          <a:bodyPr/>
          <a:lstStyle/>
          <a:p>
            <a:r>
              <a:rPr lang="en-US"/>
              <a:t>Department of Health and Human</a:t>
            </a:r>
            <a:br>
              <a:rPr lang="en-US"/>
            </a:br>
            <a:r>
              <a:rPr lang="en-US"/>
              <a:t>Services (DHHS)</a:t>
            </a:r>
          </a:p>
          <a:p>
            <a:r>
              <a:rPr lang="en-US"/>
              <a:t>Delegated to Centers for Medicare and Medicaid Services (CMS)</a:t>
            </a:r>
          </a:p>
          <a:p>
            <a:pPr lvl="1"/>
            <a:r>
              <a:rPr lang="en-US"/>
              <a:t>CMS runs Medicare and Medicaid</a:t>
            </a:r>
          </a:p>
          <a:p>
            <a:pPr lvl="1"/>
            <a:r>
              <a:rPr lang="en-US"/>
              <a:t>CMS delegates daily operation to Medicare Administrative Contractors (MACs)</a:t>
            </a:r>
          </a:p>
          <a:p>
            <a:pPr lvl="1"/>
            <a:r>
              <a:rPr lang="en-US"/>
              <a:t>MACs usually insurance companies</a:t>
            </a:r>
          </a:p>
        </p:txBody>
      </p:sp>
    </p:spTree>
    <p:extLst>
      <p:ext uri="{BB962C8B-B14F-4D97-AF65-F5344CB8AC3E}">
        <p14:creationId xmlns:p14="http://schemas.microsoft.com/office/powerpoint/2010/main" val="97249445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t>Funding for Medicare</a:t>
            </a:r>
          </a:p>
        </p:txBody>
      </p:sp>
      <p:sp>
        <p:nvSpPr>
          <p:cNvPr id="21506" name="Rectangle 3"/>
          <p:cNvSpPr>
            <a:spLocks noGrp="1" noChangeArrowheads="1"/>
          </p:cNvSpPr>
          <p:nvPr>
            <p:ph type="body" idx="1"/>
          </p:nvPr>
        </p:nvSpPr>
        <p:spPr/>
        <p:txBody>
          <a:bodyPr/>
          <a:lstStyle/>
          <a:p>
            <a:r>
              <a:rPr lang="en-US"/>
              <a:t>Social Security taxes</a:t>
            </a:r>
          </a:p>
          <a:p>
            <a:pPr lvl="1"/>
            <a:r>
              <a:rPr lang="en-US"/>
              <a:t>Equal match from government</a:t>
            </a:r>
          </a:p>
          <a:p>
            <a:r>
              <a:rPr lang="en-US"/>
              <a:t>CMS sends money to MACs</a:t>
            </a:r>
          </a:p>
          <a:p>
            <a:r>
              <a:rPr lang="en-US"/>
              <a:t>MACs handle paperwork and pay claims</a:t>
            </a:r>
          </a:p>
        </p:txBody>
      </p:sp>
    </p:spTree>
    <p:extLst>
      <p:ext uri="{BB962C8B-B14F-4D97-AF65-F5344CB8AC3E}">
        <p14:creationId xmlns:p14="http://schemas.microsoft.com/office/powerpoint/2010/main" val="300490339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2668</Words>
  <Application>Microsoft Office PowerPoint</Application>
  <PresentationFormat>On-screen Show (4:3)</PresentationFormat>
  <Paragraphs>323</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MS PGothic</vt:lpstr>
      <vt:lpstr>Arial</vt:lpstr>
      <vt:lpstr>MS PGothic</vt:lpstr>
      <vt:lpstr>Calibri</vt:lpstr>
      <vt:lpstr>Office Theme</vt:lpstr>
      <vt:lpstr>CHAPTER 1</vt:lpstr>
      <vt:lpstr>Third-Party  Reimbursement Issues</vt:lpstr>
      <vt:lpstr>Your Responsibility</vt:lpstr>
      <vt:lpstr>Population Changing</vt:lpstr>
      <vt:lpstr>Medicare—Getting Bigger  All the Time!</vt:lpstr>
      <vt:lpstr>Basic Structure Medicare</vt:lpstr>
      <vt:lpstr>Those Covered</vt:lpstr>
      <vt:lpstr>Officiating Office</vt:lpstr>
      <vt:lpstr>Funding for Medicare</vt:lpstr>
      <vt:lpstr>Medicare Covers (Part B)</vt:lpstr>
      <vt:lpstr>QIO Program</vt:lpstr>
      <vt:lpstr>Two types of QIOs</vt:lpstr>
      <vt:lpstr>Part A, Hospital</vt:lpstr>
      <vt:lpstr>Part A, Covered  In-Hospital Expenses </vt:lpstr>
      <vt:lpstr>Part A, Noncovered In-Hospital Expenses </vt:lpstr>
      <vt:lpstr>Part A, Other Covered Expenses</vt:lpstr>
      <vt:lpstr>Part B, Supplemental </vt:lpstr>
      <vt:lpstr>Type of Items Covered by Part B</vt:lpstr>
      <vt:lpstr>Coding for Medicare  Part B Services</vt:lpstr>
      <vt:lpstr>Health Insurance Portability and Accountability Act</vt:lpstr>
      <vt:lpstr>Federal Register</vt:lpstr>
      <vt:lpstr>Issues of Importance in  Federal Register</vt:lpstr>
      <vt:lpstr>Federal  Register</vt:lpstr>
      <vt:lpstr>Outpatient Resource–Based Relative Value Scale</vt:lpstr>
      <vt:lpstr>National Fee Schedule</vt:lpstr>
      <vt:lpstr>Relative Value Unit</vt:lpstr>
      <vt:lpstr>Relative Value Unit (RVU)</vt:lpstr>
      <vt:lpstr>Geographic Practice Cost Index (GPCI) and Conversion Factor (CF)</vt:lpstr>
      <vt:lpstr>Medicare Fraud and Abuse</vt:lpstr>
      <vt:lpstr>Beneficiary Signatures</vt:lpstr>
      <vt:lpstr>Fraud</vt:lpstr>
      <vt:lpstr>Fraud Can Be</vt:lpstr>
      <vt:lpstr>Office of the Inspector General (OIG)</vt:lpstr>
      <vt:lpstr>Complaints of Fraud</vt:lpstr>
      <vt:lpstr>Abuse</vt:lpstr>
      <vt:lpstr>Kickbacks</vt:lpstr>
      <vt:lpstr>Protect Yourself</vt:lpstr>
      <vt:lpstr>Managed Health Care</vt:lpstr>
      <vt:lpstr>Managed Care Organizations</vt:lpstr>
      <vt:lpstr>Preferred Provider Organization (PPO)</vt:lpstr>
      <vt:lpstr>Health Maintenance Organization (HMO)</vt:lpstr>
      <vt:lpstr>Drawbacks of Managed Care</vt:lpstr>
      <vt:lpstr>Conclusion CHAPTER 1</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Young</dc:creator>
  <cp:lastModifiedBy>Jyoti Tyagi</cp:lastModifiedBy>
  <cp:revision>19</cp:revision>
  <dcterms:created xsi:type="dcterms:W3CDTF">2016-09-28T11:30:38Z</dcterms:created>
  <dcterms:modified xsi:type="dcterms:W3CDTF">2017-10-31T09:40:14Z</dcterms:modified>
</cp:coreProperties>
</file>