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0" r:id="rId4"/>
    <p:sldId id="258" r:id="rId5"/>
    <p:sldId id="259" r:id="rId6"/>
    <p:sldId id="262" r:id="rId7"/>
    <p:sldId id="263" r:id="rId8"/>
    <p:sldId id="264" r:id="rId9"/>
    <p:sldId id="266" r:id="rId10"/>
    <p:sldId id="267" r:id="rId1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12/16/2014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solidFill>
                  <a:srgbClr val="FF0000"/>
                </a:solidFill>
              </a:rPr>
              <a:t>Bivonas</a:t>
            </a:r>
            <a:r>
              <a:rPr lang="en-US" dirty="0" smtClean="0">
                <a:solidFill>
                  <a:srgbClr val="FF0000"/>
                </a:solidFill>
              </a:rPr>
              <a:t> Italian restaurant</a:t>
            </a:r>
            <a:endParaRPr lang="en-US" dirty="0">
              <a:solidFill>
                <a:srgbClr val="FF0000"/>
              </a:solidFill>
            </a:endParaRPr>
          </a:p>
        </p:txBody>
      </p:sp>
      <p:pic>
        <p:nvPicPr>
          <p:cNvPr id="1026" name="Picture 2" descr="http://www.made-in-italy.com/files/imagecache/lg/pictures/italian-food/recipes/italian-seafood-pasta-d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283" y="3628501"/>
            <a:ext cx="4522323" cy="302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3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8202">
            <a:off x="187567" y="5244609"/>
            <a:ext cx="2743200" cy="117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3" y="38645"/>
            <a:ext cx="3012831" cy="13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sz="4800" dirty="0" smtClean="0">
                <a:solidFill>
                  <a:srgbClr val="FF0000"/>
                </a:solidFill>
              </a:rPr>
              <a:t>Marketing</a:t>
            </a:r>
            <a:r>
              <a:rPr lang="en-US" dirty="0" smtClean="0"/>
              <a:t> </a:t>
            </a:r>
            <a:endParaRPr lang="en-US" dirty="0"/>
          </a:p>
        </p:txBody>
      </p:sp>
      <p:sp>
        <p:nvSpPr>
          <p:cNvPr id="10" name="Content Placeholder 9"/>
          <p:cNvSpPr>
            <a:spLocks noGrp="1"/>
          </p:cNvSpPr>
          <p:nvPr>
            <p:ph idx="1"/>
          </p:nvPr>
        </p:nvSpPr>
        <p:spPr>
          <a:xfrm>
            <a:off x="4385982" y="712088"/>
            <a:ext cx="6510618" cy="5471925"/>
          </a:xfrm>
        </p:spPr>
        <p:txBody>
          <a:bodyPr/>
          <a:lstStyle/>
          <a:p>
            <a:r>
              <a:rPr lang="en-US" dirty="0" smtClean="0">
                <a:solidFill>
                  <a:srgbClr val="FF0000"/>
                </a:solidFill>
              </a:rPr>
              <a:t>Radio</a:t>
            </a:r>
            <a:r>
              <a:rPr lang="en-US" dirty="0" smtClean="0"/>
              <a:t> </a:t>
            </a:r>
            <a:r>
              <a:rPr lang="en-US" dirty="0" smtClean="0">
                <a:solidFill>
                  <a:srgbClr val="FF0000"/>
                </a:solidFill>
              </a:rPr>
              <a:t>station</a:t>
            </a:r>
            <a:r>
              <a:rPr lang="en-US" dirty="0" smtClean="0"/>
              <a:t> </a:t>
            </a:r>
          </a:p>
          <a:p>
            <a:r>
              <a:rPr lang="en-US" dirty="0" smtClean="0">
                <a:solidFill>
                  <a:srgbClr val="FF0000"/>
                </a:solidFill>
              </a:rPr>
              <a:t>Small Billboard and </a:t>
            </a:r>
            <a:r>
              <a:rPr lang="en-US" dirty="0" err="1" smtClean="0">
                <a:solidFill>
                  <a:srgbClr val="FF0000"/>
                </a:solidFill>
              </a:rPr>
              <a:t>grfics</a:t>
            </a:r>
            <a:r>
              <a:rPr lang="en-US" dirty="0" smtClean="0">
                <a:solidFill>
                  <a:srgbClr val="FF0000"/>
                </a:solidFill>
              </a:rPr>
              <a:t> </a:t>
            </a:r>
            <a:r>
              <a:rPr lang="en-US" dirty="0" smtClean="0"/>
              <a:t> </a:t>
            </a:r>
            <a:r>
              <a:rPr lang="en-US" dirty="0" smtClean="0">
                <a:solidFill>
                  <a:srgbClr val="FF0000"/>
                </a:solidFill>
              </a:rPr>
              <a:t>on</a:t>
            </a:r>
            <a:r>
              <a:rPr lang="en-US" dirty="0" smtClean="0"/>
              <a:t> </a:t>
            </a:r>
            <a:r>
              <a:rPr lang="en-US" dirty="0" smtClean="0">
                <a:solidFill>
                  <a:srgbClr val="FF0000"/>
                </a:solidFill>
              </a:rPr>
              <a:t>taxis</a:t>
            </a:r>
            <a:r>
              <a:rPr lang="en-US" dirty="0" smtClean="0"/>
              <a:t> </a:t>
            </a:r>
            <a:r>
              <a:rPr lang="en-US" dirty="0" smtClean="0">
                <a:solidFill>
                  <a:srgbClr val="FF0000"/>
                </a:solidFill>
              </a:rPr>
              <a:t>and</a:t>
            </a:r>
            <a:r>
              <a:rPr lang="en-US" dirty="0" smtClean="0"/>
              <a:t> </a:t>
            </a:r>
            <a:r>
              <a:rPr lang="en-US" dirty="0" err="1" smtClean="0">
                <a:solidFill>
                  <a:srgbClr val="FF0000"/>
                </a:solidFill>
              </a:rPr>
              <a:t>mbta</a:t>
            </a:r>
            <a:r>
              <a:rPr lang="en-US" dirty="0" smtClean="0"/>
              <a:t> </a:t>
            </a:r>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343" y="381619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http://www.mbta.com/images/logo-mbt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030" y="392354"/>
            <a:ext cx="6186356" cy="115301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1634" y="4438315"/>
            <a:ext cx="3154973" cy="216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http://s3.amazonaws.com/mogulinc/listings/image_urls/000/000/164/original/Instagram-Logo-1.jpg?13958806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000" y="3302978"/>
            <a:ext cx="1527017" cy="157382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1" descr="data:image/png;base64,iVBORw0KGgoAAAANSUhEUgAAAUwAAACFCAMAAAAHIDGlAAABaFBMVEUAYAD///8eYAAAXgAWXQBAcDMiYAAAUgAYYAAOYADn6+ZZgFALYAAAVQAVYAAATgC/y7wOWQCRqIze5N24xrXS29AARwAAWgAARAAASwD19/Z0km3m6+UAUBWRqJ1Md0EAPgBZgG2qu6YATh/H0cSjtqj1//+RqJM5bCqEnn5ZgGcAZQDu8e0AKQBdg1Pp//+xtrlui4BMbUE9b090hnVqi3S8ycJZgF52lHXY4NcXdAAAGwB/m424v7hNeF0ANgBumYwSWzKZrpUraD2l5NwAUBhIdUgwOy4tTRxZk4A0ai5yd3FZk2oARROIxrVFjGPQ8O6i0cMfYB+fpqhBbFjK/v0uZhmfpZgAeQBagU09WTB1s6AWYCGMk4aYlJiKlpYaRDcxZUlOXGFMYkE1eEEpWhMAPBYAIgCgxbTL4NetzMcwczhLZGFuqY49g2+ItKNZbVYAAADEx8qM0sUhblAZHRgkUkCNurGMJllzAAAdqklEQVR4nO1di3sbRZIf9YxnupXuHo8layT5ISPbsRWbBDCRY6+T4ARyuyzLQgBDNs6x7HF3y+t2l3vsv39V1d2ahyRbtmzAHyq+IM+rp+c3VdXV1VU1nvdTkmDsJ73fL4yEJpI/dz9uPknOWcgAy1BP3xjnv+43IsMwlAjBFcDAoKnpW7nBJAiAq8GAMXEl7dxYChmIpmR8+pbEr5srkQgCoa9gBHb6UvAr0L43k5JIrR+fnibB1C05LGE8m7qtG0kyrhjq3UqnlVLgbhjJpA7DK9AZN5Akc2BWKvfVlGiCucoTBVD+OrH0dIhgfnJ0dFCptJf86RoTImj98K4Kf7Uj+jGC+ZpKjncrlYV02sZetG9XYuLLX6XxLtcBzBe+1muVSv2EOQgkcZcc/C0l2fXAfPj34JwSYv4taAzAhN0wNxWmDbrSWk3583dgf5gz8mVxBkZ3MZfJm8Lq4j14/v3AO0UOvRW4+bnGhxShFqkC8oXU5L2Q+PDwhPjYsD9ihfl8Gu1DI2t4hTkXeZQxLoTGfanQOQ2gD2lvQIeU1qbtjOh+Ib1dHl4zCFdEQlowU+DMv57AcOyRkahDrsH2DFpbixsbi3uRZvSkBkzuhVw1FzcW320mOW5KnyyC5q304YK6Aq4NWUiXMB7tYStbrYBBo9YIFYee+nBx8X4TD9UfK2452RHNpXSIk4kbw5kcwbyVJCs10JmJ5MgN2HfOQp2yO20a59sH6pj0KYkijNlM1enI7Q9V1pTaGBgGuzGTADyBkB6rA9vMHZYO7Ca2I6LlSuXLA3NoISl1jJn7sZtkZnEU7399ex9H8wcpN/0nJuSigxjUagRF/UTYMUUyzU7qeOTgoPIyN2al3QN4I5WD2kFto6nReJfYCp3bPqjhsXbH58Iys+ZRFXE8OCA8b/nFMcuCeZNsVmMaGXrjMQqa5kZ36TTqVyrVh0/juNeFo53ASpvkOx7qxi/XVKsb5cRcptH3qDNXVFNJO+IIGXRgX7cXx08fAnb9KHVX8BA5s9JvqLUF/FVFfyrJh9T6Bs1M82DuHmzTlNLa3Mmb7Ur7UeTLMIhXgQ8z3HYEgvk6SHJS9G34+zSaC8k8h4yIgCNX4yCUfvQIGnwzcbpRhsiZ9edM62gVr2MF1pRg+9tZqb4pzEk68/7J9lMSuZaTNS14ggjGaAp5AZo86w5MrckEqqkUh6s8AIE1jTISbJ2sBDSKDK4JY07OV6qopwHM4DW8ruQLFVbnJvzkpog6gfki9f0YRfS/ntuBU4f+XRRZeh4pVQ8Yd8XoRwlWTLoEevRg6TThEn3rbrQlUNbzT56uwGSgp4zRGILFULnrO9AIzK0MzKIvVIA54bEkjZb+eu/W9E6Yn4Q4cY4vpXi2WKl85GRZh4bLyM3JwxS0WjU6dRdpTy0hI/efRCGaNA4+AwpuSdvOKYryQkqsxZmxZUOeA3M1EfnrMtKA5akfP+gazr4RRKP5HV8wTyFgK5Y7JPPvoNiTN00KAnMlu4pxdf/Le3DCk0TkDPdg34IiB144EuUUVSvsapl7STO8WDDhJH8EmCAPYJ/WdvGl3blJYN4KGGMJcR/ZkXiAOPOYCQIleIIjkFMBgvuMBccvAc2NFMaagXhmOhPMSQ+1LenJJ4QFNHXsuCwke/VsMFmSLNuh8cZwphkgYFB4/yGMrYqMbWI1tQV6sslRyoMXqD/tw4aapx8oGGmTtWrl3g8gwhmYdwagCAQTL0Y9+SJA8HgT2GyLrHyG80RhBiAwJXPXOZLp8wc1Z2fcMM70WITc0cQBxy6gB3eXwY6PfR4mjXnE2T6sFmHy4e9iPz1tVSu3e0luRZI4c+30lAxE274Ca3W+kUgP9F+7smyZTKM9H9nRnA3UQ0bpk/7AZsPp7uXopzVShUY99qgVN+dpPglgDp4Jjfb2wV7ceHJAus45i7gMbt2u7cXraB0+yXMmWQD9ZhwZRwmdTSL8zcvGyl6tjUb74GRjZ8IU1pMEZqsAZrSbYVl57aJgSmb8Xz/xpD7IjPbKR1+HuSACxlSt7Q61kYPsAcGIA4nqyWC5B+f1qHcrlXufRYP2NejirJWaEuS9oIu0AZN72upaHrq5JhNmqjkaTFnwLknzEtCZMLhnYf0eNnE9Rea32ZAH+yqcAKdx5TZ1+Pa9rVaKHp1DD92WErsXbS8SEAf1RmKcPXaS2FkkxqnVW3LAyTANF2Fja/E2Tj3JPKL+cp406jT7bi9uRxx2Ck5zLMmij3Ckl27gYvnljjPAxPluAc/B/QdnAA1cTTJE7HCSbx2sABt3syspnK8K9kzPx8nLv21ubn7e/ecPkdNzQuNoyzXTAdh5m5vdExhvOMoMPi6akCJe6nafdJ/SaCKsapKMa560Xna7c+SHJFE/3IHd6gRbeRBjQJPzTWqY/f/Q/dsfA7g4+O5vmy+TopiPBRPn6yFnw2iWyPEeOkscGYbIaVJ40gGPTo8liGGSpCpWSYpzQ036JgQpgFcrOcAJh0GThmD/gElEokCPkaZpkpCvDkC3VjsIHPADHAHOQXWB/3aww8JPkUAfy4HTEsMekvUEsYQ+vJcmRWY7S8xxenRuGA4PHacJQ7hqOhROJXE/4+yKRipGIS0+zIHgURnqINjDUYeYUT2nSzj9LQW8S8PEDAGTYSGGMPeQRv9anUanuLkSPBjdC5tiMINCLYavAv8jOgfMwX0G59O1tMfu4OQDOAdyM0oh9+SWaaYgRqpKgiIKYS6D5qAmdWNelsTDlptAqeBsBziRC7cTOBAwzwRUCjZKAIVk5Pqxb0PAQAMcrXVpGAA1AY2TfiuAeScQGdFtQGiE0ALeKalDAI5b3xIfSPQOLj2XZNeuZMEvtcXwX5oyYAlQbujsElMJu6DATBxhCUrQZagDnV6W+tC3XAUyrukcicsW3MRoSUkX2KbggVDbD6OJINlHlTBo651DgeLHdanrDO1T1KzF0Xw/yOk906DGNvFlUGwpeulcW9qSt7MDYIY0cA6MFOyv5DqIChTQiIRMJMR0Am9Y0CkhjQ1y7vuBIbGzc+iZVS14Djt3BNVnj+OkfmAymYdlYQ5NwUxEGDfTUk+YyzznZy7hLgfGQQHMvwcyI2oTnhn4iA8WSkuBuvDKSdy4JraFvrs+aT9I4/e2l2s5Wt5rxanPNEgFNHl5C0ljSAs8gw4HK4BMJAnrPHrWQdqGcQlEyupEAA5UqieS9PnXHUMnSRIUDZUSa5K9g94SJv00OYFL3nqr03m6kqQBHwpJAizBvkIvSbScAxN0ZoYlgIPsDeoXhnRkJ1y4w9XNrJWUhsfEN2rTKAI6zAI19+lmZQR1575LfI76/9JYgngnakA+qA2w/r4+Onri7lHrLcQqHQx2EtSmivd7R9/esyf0j3r7kWLlaEJZlBYYx7mK7i70/uraPVpYvRsVFRSosWDQl0aBM1WZElS72JmMTB9AZpRaX1hdXT1aeGHGLUlmJ/U+2jtqV8bQZ1sddChOIeY66dbn6/1+v16vzy8FmqWN+W+KN3k4fzdx+kjC8X69Wjxhtw5z7+ILlaX5hObQbvm6an07yq9IgN6em687yj80dS+j/ocf/pCiwzP47uPBzo9VSGwYbc/3H5rLFpICMtiHWuUMOviwkUylM/Nz4IUkffz58vBN2nuxdX6kzc0RxwGXbnxCphDwGrGx5BZNM/AEcXfUddWN5nFC59BSXphNU8+he9/hyqdXOB8dJYFqbmSv7FVkXzGpmmRM3/O0vBn7dH5BZiaOXc0r+oW4N+YmuycpjLR+9M69MSdUNhUzo7614C2YWu+ARk+fjdRTSJ9HSbaONDGYyzGNl0UwWVi+z93AjGlCHu5E5WerEu+3S+LS7aQwLniFRdFLgfnq/tje156d6uTuOKyRNpvCWHWhBRP/L0N9KIRZ4xh3XU8RFyAvTAxmNRoGc10P3edWIDHMBoMm7q6Wjv34+Ev8efWP26UDS4q6ry8xv8yD+eNY5Qzd/+p0f3f84QryGEfW1Np4Mew0WOqgtXDmdbje5pnYoonB3B0BZqyG3vW+D8YoWObAB+W+9//veAt/V6N/0vYb2bMftQJgRjSlLxpOHpXYfCy1/3wG1ESbMcV2kREy8GfqdG/3vAuP1EXBnAuwfV04v/n20GnfH4MVBZCk21kXXv2eflaVIl5dOE5ouGq/eeTOaO/uJdr6Ry6G5sRgTkAPKfDLYBhK+if9vfOvu/dOQpaLnBjMliZHSuH8/304fF4M8x2pk/9x28svG7+hP+ZjZnyvC+mxYeijqJkp3DnnDBAXSmy6SjArncDNbQFIWkvSrbN1g6UmLbBNPprHxP9FMD8ZdR6uQiX7H9nNg2aSGAZcSK0jeyHxVI/4tsnizUV74m7L4cPD85191wPmomJSHBowOcUs2Y6eR90YR9ALgElhsPzc82N+uJPecV3oP+fCTAaWQE07MLXXpBf+Umn13C48tXvKeqrLFvMlwNzt7J0Nwmf/fHQ0YnczFHzHcmYI01w14qS5/f1h0e/iICT9Z2NNrwLdiw3XnA8mzMUfDbbac6nq0l8NANmJORMB9We5EUTZUx+5WMnpwKxu4opYEK2vv74xUkarRyvx+rGfxutru6UTYJQVzhM2ckCBtpNTP4gfl4Ry8QQdIjyI43X4D2gt36+/tOIiWRfRWDCry7t/akFD0If38u/z0T4JcifgvuPMFGabMWG4+Kc8A/Wst3oaMHFKFXJxqDEqNX46gm83Wwln6MoSPIzvFrV+tcWsw0RwsIpUaUzod2OQHiHB8Iu6xUNbyrjtOUNPJ9MFR8f3geY5wvVQMWQaZVTrN6JIMDCJQp6OsI1rzwKYNTowQZJpdbRMj42zdcglOjmY1WcRujLRMaCFFOmzocnsZgziq9EZC8dhulswlNtbSRZ/LlmzeOnGsRLkY/vCF6Dtizfu4AAKuoGuZ2d52uG2NqFwJJjto/1IAlhCykMdNqzs5Of6Rw2mgTO3BmBGSW6Rvv2jfdD0wvlMRTB3TwLrvzdzcRk8LQly95h5+CyhYCBqUoStwuF5lS39smixcGyRYRgd+t1QrbKkyJsvcDUI3frm/mcuW7i02ZFg7qlA2OM7zOrIymKwl5mh7XYD3UxkZ76K1EprMWcKH316bMLJQcouOgUqgvnfkfMRm1ghAGQjf7zSbxXzImEEfpQ/Pp9luUnxrPAiNlomdYKjIxrIb83nD3+Zju/XyPAY0GUjwGxvp+YY+UbZ+wfu3r5aKvo5vicd9MZf8vu+edlMfPcCDt73mPHqXQ7MptO2knQfA6O1IKrtXlpcyINp49xBAUx3RPDSe3h9YLDhWifIYVo0m+Lxq5MjA7dGgrl7lxINgL9R1zFlZ7JNBsZ70Pp8CPsi/QjjBUw0InveakrjnJ7Y0ix0+pPULUvhogCCKXmcv1u1xYszLBAotTUSTBZ88FH+0m6aaSDqoseKBn0x2PVyYLb3Uyc4gjPhzxlm7CoTVPGP88BU6MD39GOz2VPk3Zw8rL601kJ+S22ApKVPnuRHGAw5LIq5GxWHwCzur2wmYVEFwZSZPc2f0boCzvzqPVRNJpIEYKEY04rVx5IpkqHqy7KfCOkTE4bOgDtEmFpzyg6KlwPzNVDdopARpkWhw9WotEAhJcW+jwLzJG8XtR8YH3amfyR0uzB43TqdmjN3MR7XrUHBy7JStWoC+HT0Lm6tRfEarqc5SGu16p/iaG3DoCcxViToGAX0KqXomsvpzP0AV07zYEpdApMX3VIwriejxbxou/UjsDtlzpvk4SOvF5CI8q/pUmDumxgnG40QCqPvq+gjFqhWqM34VOgoihr/JFtjsd5sRmDGGjNuF7qJ9oRTXfEURjtmRUBb+VzFoienujLUshjNmTp4ln/MDSV3DmU+CwU7eZwfEar5nKJLgTl/4hZGjX9a1c1ujMkDXZ/SMuETjGnCAISY1NBWDMa9cHn3y5FZO/etfT0lmBTykk/89ItgDrP8aDB59Fn+ulAYX3qmzPEZnE6zYE4r5gtpaNEk0XSBDKZPjCkyxV4EFhzn6LAL5TQ2LEcwtwMjmkXGbMMhYhow+dlgDivjMWCu5B9zOdKHGsOSwtBFuaC5kL4ogHlmv84Hsx9Lm/xqY+aNWC837DqKAYjaQsVv1NNWCgOM/4XzWG0otPa4m1HsIpqTO4hHddr4KmyUxGU5s2BSfd5sxUNr3ypae6sA5pRiDve2adlmCSd90LbtYqaSELcos3OO1qmY1qbfqwCm8HweUnYdtqExDoGbF1GUlkuBaciaBJflzAKYG4ujKW/vL087AH2s5CDNGlhPGrEm7uIwS0hJrM3IjisShjMRTNJsAYaQV/pKkhNfR9XhF3zlYE7Mma9XLki1KcW8eswKSf4OzD+j2HqZjrRHM52JsTMYQo6j4bxx1OwcGq9VVU3HmZkhaOyrIpgj3tRoMNP82DIJLb9+dr/OB3OtWGrSgdnUFKjrmanlaoIJx5nORHDNMxlwnyRS+l/4lCRSIR06BZiiXMKhAObyKDBHzoCiidZ+Mjo4KfLAJcAs982C+bpV0OuvcOtVy2nsFm1vZdtbg+0I/tmFN3WRHO1yp4fqYZQ4c4SYjwbzYmtLtb1g53BaMAuHObdgOvV8YLRgpq9L24tm+8Bt2ue5SGXVi4I5MWdeCMzaez46xq8STGdXTkfXC+a1cOZyE/1lhSXqXwWY18GZByenGF4V8qsEU+simOete44+jmBecg3o5wHz4H2c4XEhprMzS2AOBqD7S0tL9x88+N2S8ay/uWTpzTfM9v0Hb7/55tsPPnDbS/fp8O8dmJf1Gl2bmLfPoHeTQA47YK8OzEaaJkGQpsY0WlCwkWB2k1kDWlUYsJ0kvr9ujq/DqUkapP9in4dfIODo2jizYBr9Jp/b8N5KRriN6RqivDRwdWBiOTXMk0lNoFbiYRqAl9mZQnKYbx7uKDTad++nuOzKtO3/Vuqx6wNzUs5M817OSkxpJFyPIiZHxZFPD6Yz2tdOMenIE4NwGHwEkc2IKNiNS0FrWfUIOom5GnYGtIaVw65NzCflTF5YiAMwvUFOiMjFE3jjauRPb2e6CmB9ZVKYjDuzR2vRWQYyTCclF1xISu/G1VVKb3Nz85a+9LLFFXImL3jRW/mlI8EyMinOI9CcGkwZsjXrrGBmdVBlLjgC04m9SXM0bfWp/1IwYa5d+WVwZsFr9MdEmNBNOZxOx8WoFLvpOVPbNpZbJmjeiP29Z1iEAP0Og7m54KHQmooMUP8x8Ul9TG2ix+kXB+ZHkc2wlMPqXI4M0B0Ck6KN8uedpzO1NINIu5dSppTVoZ0AEzXCkGdeI1STkjwb7QepxAhybT3tvVSaGJTrAXNiMS/srv7huS1OxocqZctwVHTuEJiYyVxI6jsPzJ3DpGP6FJvan0aH7kbw6jBZ0ZlKPkUEaXr51djoSOtXrjRMny+TbXGVnFn2gkeuDOzYaKgif04/nUR3uTmCehHr+ps2m4GfBJ29Tocixz759NH+CaYe/ha3liNBRrp7JtPkxMVQr4szS2DWnjHKFR7XDawqxadbUCuBidUHIuPJ72/7aIAJI/Zv/+H+O8UIvH6vd/cxHftQ0QKaPDFS3glsku4EQI7q9JVxJnv+bb7DWwrzhdm4us4iDCfzZ2ZfJzhvbg5KITByjuvpGCNp49kf7g7Pw6smdaUpadU0MGtTt2+Z8uA/P2eWwmPaczBp9MIx4fZyqJrLmCi43NcJztOZgmljO1KhWUp1+c8hEEvUgl6ww0MT5F7pBsJWMLgmMCfnzDSuFzraxJ0sN9Zg9qOphcBCGgTGOjruYMlITONmYbbOcx6YaDe4KLiTJJQymTs3jWZvLgk9Gdup8FFyganktYKpmSqGFL6Ni1O5qi848ZBUoJmrkw98z9NjdeZ+gDM8is+Wg7PO05kwrfH8JVvt+G6gTrZyUdD9jY0N2qz1+/nI/drW+yyx6Rn9mE9QWGUaMCcXcx0sFTM2eornPy2GlSYQW6mj7uK3yqa2jezXowDnyzB8YenzCXWmMYfity0wr3ezV9tf7TWVis1Sb6yipScLWRj2wev3Lbj3U19f7Ms+18aZAFZcWlRbagQ500iYGj5+ipkXeF3BJC94ndrNQFBqyxe5Ks/ngUmzntDGgLbzsflHccKlNF6k1STkvprLvXZXZmwu0V8EF6snc22cKWUom+Vkom0VDHJbGNaDCFSH0q7nMbAr/2mNoqOk/ZSuQ78nc0Gz5zo6iHSxD5QXfe9rNHlsUALOzRNKyShmS7cxuw0HoGt0dEzMmRzmc8V4d+zh1luRrawltAjTqGMKxbXxsxoFnUnle3M33sPrtA5U9DKZCExLA/MIabG7RvJMkcQ21ki5F9c+anazjIbqdoAlg+RUYA6ZAZcWcwmidFIcgyqo8LsN4yOOo8ZLV+ZhGV1dheWBotfJXhfHd/vz9yxoTJ7jz6SuCvm+04e1V6EK7ts8SWljjfAtpmTD77a4+upH19oWuuoElXyaGEwxZBwjmE5E2DCYk4i5rRyAFfPCYvaKQa5qafl2rt1SDRyeDGUKwnXLAMWejXssZ8CV++aqFwbvv2tOaFf3UqvHFyM3ZVxIJTP5lHtBkHzqdMLiian8L70L1OHSo2Ya2rpr+QgwdbFkmwTzbRjMgaqQrDnRwtpuBHZPsWX/0ZjszRb3yJ7yhsAsljdx7yZkjYF8dNY5RWrsbqfSeY18kxXSjtXcv7nzNhoXyOXNwBg9bbNgyjKYy1FYzgMKR4i5zg6XUqfGUBfLfBVXAfVwYQNDceZMLoE54vnNEnLDRdu1v9xvEJ8uPwtObXxmYKKEP32+MBjxFxv6Ut8zGg2mmdwNg1mNeKkWkRZjYto9+rID5/EkaDZPfK/8ddvw629GngumtOP88wcgrOnFGXs+4M3axlf0u6pO30Ets6VMessbDzOFtIHpd5fAchyY9PZHBLsenw61cDwm28JUXWQT8SZxW7GkEBfByajgr6UkszgmGM1Nsa9AZFBZw/PRihHzqJPbS7QoAj5UWG06MAeF7EtKvlxaqxxSOFx+VjWHxvQhMPXQB0Cx+mlzBJp3/MxZO4lphEl/0hOtjbLy/jtVjymm+yGqa1gR/FLFCmUhFRlDCq0/3HKJZEFRZ5ZrpfHyAOTcP647Gkzz1ogxPU+LinvluAncPv3tcIWsF75Nf5HCK/VtFDMZ5cE5j56W2mr/WBmm3Xn6WMrlvqk3ZBqZatgD20qEpbdfNuo5L4E5KMLnPpkSAmuc9M6qG/ZtyOTQgi9tB3ND1zkwsWzvmaZRnjCMKe2cX+KifcfUpyuXopyInCs/A9N91cgdZ6UOl8r4Cc2GwNQFMPEX7Kft7XEPsLt34svhtSHzbZFg6LrXfNM5wrqUPTdWz1GWb6DmzqpWBbQ0l0K7I8upTgTmykaujmTH10XNi2B2qtkZG6qsmbmX9LJilNVu6jSEs/PMrwiC1tJyray3sHZlTL7M4YU2StO21w10UXXJ1XnGmrJ+J1cHc2NlPAjYa2B+P3j8eW1MQbjqRjM+9rHW62XBBFL5CqeaCmrmewFztsiEBCEpURpzcSsdXL8SpSNjXai6kIbzfluv101K5cFDrIv4WME9sQrAqLgOk/POeBJF2/U6VSrc/I/ErRQxrOear9Baij4XBVEVIUUUMa6i7fmHQ+Lerde3I6oAwaf6aDMFO4T242medV0hDeqvu08ESKo5W7TABGZ0Ofe5FINsLqN5XM84TRZhiMR6l//eO+r1es8ojhyLpwPTmIJ85Z5hzrsQyFRYE9OUzTxlLpVVmk8p4q0NV5d1bpZZpikChjFOaSlCtZZ6vaMHFscn0JlepBS6rA6z1JdLmUaa7hmaL6VQS65TWX0I9wdWMPCGUqQR5KFTKUSQ2xQnLGhsP8eJrE5lxn3kVc+UsdZh/tIcyUE3fJ9h0ancSaa6dmju4+UMEHc8V8UbK+oK+tyGGdsxilB15uYedfY6PmxgMU6a77sK3rmE2RlNQNwWVZ7y+8QzmtGMZjSjGc1oRjOa0YxmNKMZzWhGN5n8GV0ZeXMzujLyzl5HmtFFaAbmFdIMzCskL5jRldHPbUzMaEZjiAuB4fWz36v4ZTO6Mvq5BWNGM5rRjGY0oxnN6BdE/w8Mh4ZFo+zfg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48" y="1784117"/>
            <a:ext cx="2404939" cy="96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98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Restaurant :Casual </a:t>
            </a:r>
            <a:br>
              <a:rPr lang="en-US" dirty="0">
                <a:solidFill>
                  <a:srgbClr val="FF0000"/>
                </a:solidFill>
              </a:rPr>
            </a:br>
            <a:r>
              <a:rPr lang="en-US" dirty="0">
                <a:solidFill>
                  <a:srgbClr val="FF0000"/>
                </a:solidFill>
              </a:rPr>
              <a:t>Family oriented </a:t>
            </a:r>
            <a:br>
              <a:rPr lang="en-US" dirty="0">
                <a:solidFill>
                  <a:srgbClr val="FF0000"/>
                </a:solidFill>
              </a:rPr>
            </a:br>
            <a:r>
              <a:rPr lang="en-US" dirty="0">
                <a:solidFill>
                  <a:srgbClr val="FF0000"/>
                </a:solidFill>
              </a:rPr>
              <a:t>Italian cuisine 	</a:t>
            </a:r>
            <a:br>
              <a:rPr lang="en-US" dirty="0">
                <a:solidFill>
                  <a:srgbClr val="FF0000"/>
                </a:solidFill>
              </a:rPr>
            </a:br>
            <a:r>
              <a:rPr lang="en-US" dirty="0">
                <a:solidFill>
                  <a:srgbClr val="FF0000"/>
                </a:solidFill>
              </a:rPr>
              <a:t>Name : </a:t>
            </a:r>
            <a:r>
              <a:rPr lang="en-US" dirty="0" err="1">
                <a:solidFill>
                  <a:srgbClr val="FF0000"/>
                </a:solidFill>
              </a:rPr>
              <a:t>Bivona’s</a:t>
            </a:r>
            <a:r>
              <a:rPr lang="en-US" dirty="0">
                <a:solidFill>
                  <a:srgbClr val="FF0000"/>
                </a:solidFill>
              </a:rPr>
              <a:t> restaurant </a:t>
            </a:r>
            <a:br>
              <a:rPr lang="en-US" dirty="0">
                <a:solidFill>
                  <a:srgbClr val="FF0000"/>
                </a:solidFill>
              </a:rPr>
            </a:br>
            <a:r>
              <a:rPr lang="en-US" dirty="0">
                <a:solidFill>
                  <a:srgbClr val="FF0000"/>
                </a:solidFill>
              </a:rPr>
              <a:t>Location : north end </a:t>
            </a:r>
            <a:r>
              <a:rPr lang="en-US" dirty="0" smtClean="0">
                <a:solidFill>
                  <a:srgbClr val="FF0000"/>
                </a:solidFill>
              </a:rPr>
              <a:t>Boston (Salem </a:t>
            </a:r>
            <a:r>
              <a:rPr lang="en-US" dirty="0" err="1">
                <a:solidFill>
                  <a:srgbClr val="FF0000"/>
                </a:solidFill>
              </a:rPr>
              <a:t>st</a:t>
            </a:r>
            <a:r>
              <a:rPr lang="en-US" dirty="0">
                <a:solidFill>
                  <a:srgbClr val="FF0000"/>
                </a:solidFill>
              </a:rPr>
              <a:t> ) </a:t>
            </a:r>
            <a:br>
              <a:rPr lang="en-US" dirty="0">
                <a:solidFill>
                  <a:srgbClr val="FF0000"/>
                </a:solidFill>
              </a:rPr>
            </a:br>
            <a:r>
              <a:rPr lang="en-US" dirty="0">
                <a:solidFill>
                  <a:srgbClr val="FF0000"/>
                </a:solidFill>
              </a:rPr>
              <a:t>Hours : 12pm – 10 pm mon- </a:t>
            </a:r>
            <a:r>
              <a:rPr lang="en-US" dirty="0" err="1">
                <a:solidFill>
                  <a:srgbClr val="FF0000"/>
                </a:solidFill>
              </a:rPr>
              <a:t>fri</a:t>
            </a:r>
            <a:r>
              <a:rPr lang="en-US" dirty="0">
                <a:solidFill>
                  <a:srgbClr val="FF0000"/>
                </a:solidFill>
              </a:rPr>
              <a:t>  </a:t>
            </a:r>
            <a:r>
              <a:rPr lang="en-US" dirty="0" smtClean="0">
                <a:solidFill>
                  <a:srgbClr val="FF0000"/>
                </a:solidFill>
              </a:rPr>
              <a:t/>
            </a:r>
            <a:br>
              <a:rPr lang="en-US" dirty="0" smtClean="0">
                <a:solidFill>
                  <a:srgbClr val="FF0000"/>
                </a:solidFill>
              </a:rPr>
            </a:br>
            <a:r>
              <a:rPr lang="en-US" dirty="0">
                <a:solidFill>
                  <a:srgbClr val="FF0000"/>
                </a:solidFill>
              </a:rPr>
              <a:t>	 </a:t>
            </a:r>
            <a:r>
              <a:rPr lang="en-US" dirty="0" smtClean="0">
                <a:solidFill>
                  <a:srgbClr val="FF0000"/>
                </a:solidFill>
              </a:rPr>
              <a:t>     sat-sun  </a:t>
            </a:r>
            <a:r>
              <a:rPr lang="en-US" dirty="0">
                <a:solidFill>
                  <a:srgbClr val="FF0000"/>
                </a:solidFill>
              </a:rPr>
              <a:t>12pm -11pm </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5762171" y="3251199"/>
            <a:ext cx="4743356" cy="3264629"/>
          </a:xfrm>
          <a:prstGeom prst="rect">
            <a:avLst/>
          </a:prstGeom>
        </p:spPr>
      </p:pic>
    </p:spTree>
    <p:extLst>
      <p:ext uri="{BB962C8B-B14F-4D97-AF65-F5344CB8AC3E}">
        <p14:creationId xmlns:p14="http://schemas.microsoft.com/office/powerpoint/2010/main" val="339371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3545" y="698260"/>
            <a:ext cx="7652825" cy="4801314"/>
          </a:xfrm>
          <a:prstGeom prst="rect">
            <a:avLst/>
          </a:prstGeom>
        </p:spPr>
        <p:txBody>
          <a:bodyPr wrap="square">
            <a:spAutoFit/>
          </a:bodyPr>
          <a:lstStyle/>
          <a:p>
            <a:endParaRPr lang="en-US" sz="2400" dirty="0">
              <a:solidFill>
                <a:srgbClr val="FF0000"/>
              </a:solidFill>
            </a:endParaRPr>
          </a:p>
          <a:p>
            <a:r>
              <a:rPr lang="en-US" sz="6600" dirty="0" smtClean="0">
                <a:solidFill>
                  <a:srgbClr val="FF0000"/>
                </a:solidFill>
              </a:rPr>
              <a:t>concept</a:t>
            </a:r>
          </a:p>
          <a:p>
            <a:endParaRPr lang="en-US" sz="2400" dirty="0">
              <a:solidFill>
                <a:srgbClr val="FF0000"/>
              </a:solidFill>
            </a:endParaRPr>
          </a:p>
          <a:p>
            <a:r>
              <a:rPr lang="en-US" sz="2400" dirty="0" smtClean="0">
                <a:solidFill>
                  <a:srgbClr val="FF0000"/>
                </a:solidFill>
              </a:rPr>
              <a:t>	Our </a:t>
            </a:r>
            <a:r>
              <a:rPr lang="en-US" sz="2400" dirty="0">
                <a:solidFill>
                  <a:srgbClr val="FF0000"/>
                </a:solidFill>
              </a:rPr>
              <a:t>mission is to out-serve all Italian restaurants in the Boston North end area. We strive to use nothing but fresh and authentic flavors to stimulate your taste buds and entice you to return again and again. A truly authentic Italian menu filled with the home made recipes of the </a:t>
            </a:r>
            <a:r>
              <a:rPr lang="en-US" sz="2400" dirty="0" err="1">
                <a:solidFill>
                  <a:srgbClr val="FF0000"/>
                </a:solidFill>
              </a:rPr>
              <a:t>Bivona</a:t>
            </a:r>
            <a:r>
              <a:rPr lang="en-US" sz="2400" dirty="0">
                <a:solidFill>
                  <a:srgbClr val="FF0000"/>
                </a:solidFill>
              </a:rPr>
              <a:t> family with the twist and flare of Chef Steven Melendez.</a:t>
            </a:r>
          </a:p>
        </p:txBody>
      </p:sp>
    </p:spTree>
    <p:extLst>
      <p:ext uri="{BB962C8B-B14F-4D97-AF65-F5344CB8AC3E}">
        <p14:creationId xmlns:p14="http://schemas.microsoft.com/office/powerpoint/2010/main" val="129853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114800" cy="1066800"/>
          </a:xfrm>
        </p:spPr>
        <p:txBody>
          <a:bodyPr/>
          <a:lstStyle/>
          <a:p>
            <a:r>
              <a:rPr lang="en-US" dirty="0" smtClean="0">
                <a:solidFill>
                  <a:srgbClr val="FF0000"/>
                </a:solidFill>
              </a:rPr>
              <a:t>Demographic </a:t>
            </a:r>
            <a:endParaRPr lang="en-US" dirty="0">
              <a:solidFill>
                <a:srgbClr val="FF0000"/>
              </a:solidFill>
            </a:endParaRPr>
          </a:p>
        </p:txBody>
      </p:sp>
      <p:sp>
        <p:nvSpPr>
          <p:cNvPr id="3" name="Content Placeholder 2"/>
          <p:cNvSpPr>
            <a:spLocks noGrp="1"/>
          </p:cNvSpPr>
          <p:nvPr>
            <p:ph idx="1"/>
          </p:nvPr>
        </p:nvSpPr>
        <p:spPr>
          <a:noFill/>
        </p:spPr>
        <p:txBody>
          <a:bodyPr>
            <a:normAutofit fontScale="92500" lnSpcReduction="20000"/>
          </a:bodyPr>
          <a:lstStyle/>
          <a:p>
            <a:r>
              <a:rPr lang="en-US" dirty="0"/>
              <a:t>	Age</a:t>
            </a:r>
          </a:p>
          <a:p>
            <a:r>
              <a:rPr lang="en-US" dirty="0"/>
              <a:t>Male		Female		Both</a:t>
            </a:r>
          </a:p>
          <a:p>
            <a:r>
              <a:rPr lang="en-US" dirty="0"/>
              <a:t>% of Males 	 % of All 	 % of Females 	 % of All 	 % of All</a:t>
            </a:r>
          </a:p>
          <a:p>
            <a:r>
              <a:rPr lang="en-US" dirty="0"/>
              <a:t>0-9 years: 	2.8%	1.3%	2.3%	1.3%	2.5%</a:t>
            </a:r>
          </a:p>
          <a:p>
            <a:r>
              <a:rPr lang="en-US" dirty="0"/>
              <a:t>10-19 years: 	1.8%	0.8%	1.5%	0.8%	1.6%</a:t>
            </a:r>
          </a:p>
          <a:p>
            <a:r>
              <a:rPr lang="en-US" dirty="0"/>
              <a:t>20-29 years: 	38.5%	17.4%	43.9%	24.1%	41.4%</a:t>
            </a:r>
          </a:p>
          <a:p>
            <a:r>
              <a:rPr lang="en-US" dirty="0"/>
              <a:t>30-39 years: 	27.6%	12.5%	21.4%	11.7%	24.2%</a:t>
            </a:r>
          </a:p>
          <a:p>
            <a:r>
              <a:rPr lang="en-US" dirty="0"/>
              <a:t>40-49 years: 	8.5%	3.9%	7.3%	4%	7.9%</a:t>
            </a:r>
          </a:p>
          <a:p>
            <a:r>
              <a:rPr lang="en-US" dirty="0"/>
              <a:t>50-59 years: 	6.8%	3.1%	6.1%	3.3%	6.4%</a:t>
            </a:r>
          </a:p>
          <a:p>
            <a:r>
              <a:rPr lang="en-US" dirty="0"/>
              <a:t>60-69 years: 	5.1%	2.3%	4.9%	2.7%	5%</a:t>
            </a:r>
          </a:p>
          <a:p>
            <a:r>
              <a:rPr lang="en-US" dirty="0"/>
              <a:t>70-79 years: 	5.7%	2.6%	6.8%	3.7%	6.3%</a:t>
            </a:r>
          </a:p>
          <a:p>
            <a:r>
              <a:rPr lang="en-US" dirty="0"/>
              <a:t>80+ years: 	3.1%	1.4%	5.8%	3.2%	4.6%</a:t>
            </a:r>
          </a:p>
          <a:p>
            <a:r>
              <a:rPr lang="en-US" dirty="0"/>
              <a:t>All Ages: 	Male:	45.2%	Female:	54.8%	</a:t>
            </a:r>
          </a:p>
          <a:p>
            <a:r>
              <a:rPr lang="en-US" dirty="0"/>
              <a:t>Median Ages: 	31.3 yrs.	30.5 yrs.	30.9 </a:t>
            </a:r>
          </a:p>
        </p:txBody>
      </p:sp>
      <p:sp>
        <p:nvSpPr>
          <p:cNvPr id="4" name="Text Placeholder 3"/>
          <p:cNvSpPr>
            <a:spLocks noGrp="1"/>
          </p:cNvSpPr>
          <p:nvPr>
            <p:ph type="body" sz="half" idx="2"/>
          </p:nvPr>
        </p:nvSpPr>
        <p:spPr>
          <a:xfrm>
            <a:off x="0" y="2095499"/>
            <a:ext cx="4114800" cy="3094485"/>
          </a:xfrm>
        </p:spPr>
        <p:txBody>
          <a:bodyPr/>
          <a:lstStyle/>
          <a:p>
            <a:r>
              <a:rPr lang="en-US" dirty="0"/>
              <a:t>Race</a:t>
            </a:r>
          </a:p>
          <a:p>
            <a:r>
              <a:rPr lang="en-US" dirty="0"/>
              <a:t>Hispanic/Latino: 	</a:t>
            </a:r>
            <a:r>
              <a:rPr lang="en-US" dirty="0">
                <a:solidFill>
                  <a:srgbClr val="FF0000"/>
                </a:solidFill>
              </a:rPr>
              <a:t>2%</a:t>
            </a:r>
          </a:p>
          <a:p>
            <a:r>
              <a:rPr lang="en-US" dirty="0"/>
              <a:t>White*: </a:t>
            </a:r>
            <a:r>
              <a:rPr lang="en-US" dirty="0">
                <a:solidFill>
                  <a:srgbClr val="FF0000"/>
                </a:solidFill>
              </a:rPr>
              <a:t>	95.1%</a:t>
            </a:r>
          </a:p>
          <a:p>
            <a:r>
              <a:rPr lang="en-US" dirty="0"/>
              <a:t>Black*: 	</a:t>
            </a:r>
            <a:r>
              <a:rPr lang="en-US" dirty="0">
                <a:solidFill>
                  <a:srgbClr val="FF0000"/>
                </a:solidFill>
              </a:rPr>
              <a:t>0.4%</a:t>
            </a:r>
          </a:p>
          <a:p>
            <a:r>
              <a:rPr lang="en-US" dirty="0"/>
              <a:t>Native American*: 	</a:t>
            </a:r>
            <a:r>
              <a:rPr lang="en-US" dirty="0">
                <a:solidFill>
                  <a:srgbClr val="FF0000"/>
                </a:solidFill>
              </a:rPr>
              <a:t>%</a:t>
            </a:r>
            <a:r>
              <a:rPr lang="en-US" dirty="0" smtClean="0">
                <a:solidFill>
                  <a:srgbClr val="FF0000"/>
                </a:solidFill>
              </a:rPr>
              <a:t>0</a:t>
            </a:r>
            <a:endParaRPr lang="en-US" dirty="0">
              <a:solidFill>
                <a:srgbClr val="FF0000"/>
              </a:solidFill>
            </a:endParaRPr>
          </a:p>
          <a:p>
            <a:r>
              <a:rPr lang="en-US" dirty="0"/>
              <a:t>Asian*: </a:t>
            </a:r>
            <a:r>
              <a:rPr lang="en-US" dirty="0">
                <a:solidFill>
                  <a:srgbClr val="FF0000"/>
                </a:solidFill>
              </a:rPr>
              <a:t>	1.2%</a:t>
            </a:r>
          </a:p>
          <a:p>
            <a:r>
              <a:rPr lang="en-US" dirty="0"/>
              <a:t>Hawaiian/Pacific Islander*: </a:t>
            </a:r>
            <a:r>
              <a:rPr lang="en-US" dirty="0">
                <a:solidFill>
                  <a:srgbClr val="FF0000"/>
                </a:solidFill>
              </a:rPr>
              <a:t>	0.1%</a:t>
            </a:r>
          </a:p>
          <a:p>
            <a:r>
              <a:rPr lang="en-US" dirty="0"/>
              <a:t>Other*: 	</a:t>
            </a:r>
            <a:r>
              <a:rPr lang="en-US" dirty="0">
                <a:solidFill>
                  <a:srgbClr val="FF0000"/>
                </a:solidFill>
              </a:rPr>
              <a:t>0.1%</a:t>
            </a:r>
          </a:p>
          <a:p>
            <a:r>
              <a:rPr lang="en-US" dirty="0"/>
              <a:t>Multiracial*: 	</a:t>
            </a:r>
            <a:r>
              <a:rPr lang="en-US" dirty="0">
                <a:solidFill>
                  <a:srgbClr val="FF0000"/>
                </a:solidFill>
              </a:rPr>
              <a:t>1%</a:t>
            </a:r>
          </a:p>
        </p:txBody>
      </p:sp>
    </p:spTree>
    <p:extLst>
      <p:ext uri="{BB962C8B-B14F-4D97-AF65-F5344CB8AC3E}">
        <p14:creationId xmlns:p14="http://schemas.microsoft.com/office/powerpoint/2010/main" val="24260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0"/>
            <a:ext cx="12058650" cy="4247317"/>
          </a:xfrm>
          <a:prstGeom prst="rect">
            <a:avLst/>
          </a:prstGeom>
        </p:spPr>
        <p:txBody>
          <a:bodyPr wrap="square">
            <a:spAutoFit/>
          </a:bodyPr>
          <a:lstStyle/>
          <a:p>
            <a:r>
              <a:rPr lang="en-US" dirty="0"/>
              <a:t>Social Indicators	</a:t>
            </a:r>
          </a:p>
          <a:p>
            <a:pPr marL="285750" indent="-285750">
              <a:buFont typeface="Arial" panose="020B0604020202020204" pitchFamily="34" charset="0"/>
              <a:buChar char="•"/>
            </a:pPr>
            <a:r>
              <a:rPr lang="en-US" dirty="0"/>
              <a:t>Educational Achievement:	</a:t>
            </a:r>
            <a:r>
              <a:rPr lang="en-US" dirty="0" smtClean="0"/>
              <a:t>	</a:t>
            </a:r>
            <a:r>
              <a:rPr lang="en-US" dirty="0"/>
              <a:t>	Marital Status:</a:t>
            </a:r>
          </a:p>
          <a:p>
            <a:pPr marL="285750" indent="-285750">
              <a:buFont typeface="Arial" panose="020B0604020202020204" pitchFamily="34" charset="0"/>
              <a:buChar char="•"/>
            </a:pPr>
            <a:r>
              <a:rPr lang="en-US" dirty="0"/>
              <a:t>(among people 25 years or older</a:t>
            </a:r>
            <a:r>
              <a:rPr lang="en-US" dirty="0" smtClean="0"/>
              <a:t>)	</a:t>
            </a:r>
            <a:r>
              <a:rPr lang="en-US" dirty="0"/>
              <a:t>	(among people 15 years or older)</a:t>
            </a:r>
          </a:p>
          <a:p>
            <a:r>
              <a:rPr lang="en-US" dirty="0"/>
              <a:t>Less than 9th grade:	</a:t>
            </a:r>
            <a:r>
              <a:rPr lang="en-US" dirty="0">
                <a:solidFill>
                  <a:srgbClr val="FF0000"/>
                </a:solidFill>
              </a:rPr>
              <a:t>7.5%</a:t>
            </a:r>
            <a:r>
              <a:rPr lang="en-US" dirty="0"/>
              <a:t>	</a:t>
            </a:r>
            <a:r>
              <a:rPr lang="en-US" dirty="0" smtClean="0"/>
              <a:t>     	       		 Never </a:t>
            </a:r>
            <a:r>
              <a:rPr lang="en-US" dirty="0"/>
              <a:t>married:	</a:t>
            </a:r>
            <a:r>
              <a:rPr lang="en-US" dirty="0">
                <a:solidFill>
                  <a:srgbClr val="FF0000"/>
                </a:solidFill>
              </a:rPr>
              <a:t>66%</a:t>
            </a:r>
          </a:p>
          <a:p>
            <a:r>
              <a:rPr lang="en-US" dirty="0"/>
              <a:t>9th-12th grade (</a:t>
            </a:r>
            <a:r>
              <a:rPr lang="en-US" dirty="0" err="1"/>
              <a:t>nongrad</a:t>
            </a:r>
            <a:r>
              <a:rPr lang="en-US" dirty="0"/>
              <a:t>):	</a:t>
            </a:r>
            <a:r>
              <a:rPr lang="en-US" dirty="0">
                <a:solidFill>
                  <a:srgbClr val="FF0000"/>
                </a:solidFill>
              </a:rPr>
              <a:t>5.9</a:t>
            </a:r>
            <a:r>
              <a:rPr lang="en-US" dirty="0" smtClean="0">
                <a:solidFill>
                  <a:srgbClr val="FF0000"/>
                </a:solidFill>
              </a:rPr>
              <a:t>%</a:t>
            </a:r>
            <a:r>
              <a:rPr lang="en-US" dirty="0" smtClean="0"/>
              <a:t>	 	Married</a:t>
            </a:r>
            <a:r>
              <a:rPr lang="en-US" dirty="0"/>
              <a:t>:	</a:t>
            </a:r>
            <a:r>
              <a:rPr lang="en-US" dirty="0">
                <a:solidFill>
                  <a:srgbClr val="FF0000"/>
                </a:solidFill>
              </a:rPr>
              <a:t>21.6%</a:t>
            </a:r>
          </a:p>
          <a:p>
            <a:r>
              <a:rPr lang="en-US" dirty="0"/>
              <a:t>High school graduate:	</a:t>
            </a:r>
            <a:r>
              <a:rPr lang="en-US" dirty="0">
                <a:solidFill>
                  <a:srgbClr val="FF0000"/>
                </a:solidFill>
              </a:rPr>
              <a:t>13.3%</a:t>
            </a:r>
            <a:r>
              <a:rPr lang="en-US" dirty="0"/>
              <a:t>	</a:t>
            </a:r>
            <a:r>
              <a:rPr lang="en-US" dirty="0" smtClean="0"/>
              <a:t>	 	Separated</a:t>
            </a:r>
            <a:r>
              <a:rPr lang="en-US" dirty="0"/>
              <a:t>:	</a:t>
            </a:r>
            <a:r>
              <a:rPr lang="en-US" dirty="0">
                <a:solidFill>
                  <a:srgbClr val="FF0000"/>
                </a:solidFill>
              </a:rPr>
              <a:t>0.7%</a:t>
            </a:r>
          </a:p>
          <a:p>
            <a:r>
              <a:rPr lang="en-US" dirty="0"/>
              <a:t>Some college:	</a:t>
            </a:r>
            <a:r>
              <a:rPr lang="en-US" dirty="0">
                <a:solidFill>
                  <a:srgbClr val="FF0000"/>
                </a:solidFill>
              </a:rPr>
              <a:t>9.2%</a:t>
            </a:r>
            <a:r>
              <a:rPr lang="en-US" dirty="0"/>
              <a:t>	</a:t>
            </a:r>
            <a:r>
              <a:rPr lang="en-US" dirty="0" smtClean="0"/>
              <a:t>			 	Widowed</a:t>
            </a:r>
            <a:r>
              <a:rPr lang="en-US" dirty="0"/>
              <a:t>:	</a:t>
            </a:r>
            <a:r>
              <a:rPr lang="en-US" dirty="0">
                <a:solidFill>
                  <a:srgbClr val="FF0000"/>
                </a:solidFill>
              </a:rPr>
              <a:t>5.3%</a:t>
            </a:r>
          </a:p>
          <a:p>
            <a:r>
              <a:rPr lang="en-US" dirty="0"/>
              <a:t>Associate degree:	</a:t>
            </a:r>
            <a:r>
              <a:rPr lang="en-US" dirty="0">
                <a:solidFill>
                  <a:srgbClr val="FF0000"/>
                </a:solidFill>
              </a:rPr>
              <a:t>3.7%</a:t>
            </a:r>
            <a:r>
              <a:rPr lang="en-US" dirty="0"/>
              <a:t>	</a:t>
            </a:r>
            <a:r>
              <a:rPr lang="en-US" dirty="0" smtClean="0"/>
              <a:t>	</a:t>
            </a:r>
            <a:r>
              <a:rPr lang="en-US" dirty="0"/>
              <a:t> </a:t>
            </a:r>
            <a:r>
              <a:rPr lang="en-US" dirty="0" smtClean="0"/>
              <a:t>     	       Divorced</a:t>
            </a:r>
            <a:r>
              <a:rPr lang="en-US" dirty="0"/>
              <a:t>:	</a:t>
            </a:r>
            <a:r>
              <a:rPr lang="en-US" dirty="0" smtClean="0">
                <a:solidFill>
                  <a:srgbClr val="FF0000"/>
                </a:solidFill>
              </a:rPr>
              <a:t>6.6%</a:t>
            </a:r>
            <a:endParaRPr lang="en-US" dirty="0">
              <a:solidFill>
                <a:srgbClr val="FF0000"/>
              </a:solidFill>
            </a:endParaRPr>
          </a:p>
          <a:p>
            <a:r>
              <a:rPr lang="en-US" dirty="0"/>
              <a:t>Bachelors degree:	</a:t>
            </a:r>
            <a:r>
              <a:rPr lang="en-US" dirty="0">
                <a:solidFill>
                  <a:srgbClr val="FF0000"/>
                </a:solidFill>
              </a:rPr>
              <a:t>40.3%</a:t>
            </a:r>
            <a:r>
              <a:rPr lang="en-US" dirty="0"/>
              <a:t>	</a:t>
            </a:r>
            <a:r>
              <a:rPr lang="en-US" dirty="0" smtClean="0"/>
              <a:t>	              Stability/Newcomer </a:t>
            </a:r>
            <a:r>
              <a:rPr lang="en-US" dirty="0"/>
              <a:t>Appeal:</a:t>
            </a:r>
          </a:p>
          <a:p>
            <a:r>
              <a:rPr lang="en-US" dirty="0"/>
              <a:t>Graduate/Professional:	</a:t>
            </a:r>
            <a:r>
              <a:rPr lang="en-US" dirty="0">
                <a:solidFill>
                  <a:srgbClr val="FF0000"/>
                </a:solidFill>
              </a:rPr>
              <a:t>20</a:t>
            </a:r>
            <a:r>
              <a:rPr lang="en-US" dirty="0" smtClean="0">
                <a:solidFill>
                  <a:srgbClr val="FF0000"/>
                </a:solidFill>
              </a:rPr>
              <a:t>%	</a:t>
            </a:r>
            <a:r>
              <a:rPr lang="en-US" dirty="0" smtClean="0"/>
              <a:t>	              Same </a:t>
            </a:r>
            <a:r>
              <a:rPr lang="en-US" dirty="0"/>
              <a:t>home 5+ years: 	</a:t>
            </a:r>
            <a:r>
              <a:rPr lang="en-US" dirty="0">
                <a:solidFill>
                  <a:srgbClr val="FF0000"/>
                </a:solidFill>
              </a:rPr>
              <a:t>37.4%</a:t>
            </a:r>
          </a:p>
          <a:p>
            <a:r>
              <a:rPr lang="en-US" dirty="0"/>
              <a:t>High school or higher:	</a:t>
            </a:r>
            <a:r>
              <a:rPr lang="en-US" dirty="0">
                <a:solidFill>
                  <a:srgbClr val="FF0000"/>
                </a:solidFill>
              </a:rPr>
              <a:t>86.6%</a:t>
            </a:r>
            <a:r>
              <a:rPr lang="en-US" dirty="0"/>
              <a:t>	</a:t>
            </a:r>
            <a:r>
              <a:rPr lang="en-US" dirty="0" smtClean="0"/>
              <a:t>	       Social </a:t>
            </a:r>
            <a:r>
              <a:rPr lang="en-US" dirty="0"/>
              <a:t>and economic indicators</a:t>
            </a:r>
          </a:p>
          <a:p>
            <a:r>
              <a:rPr lang="en-US" dirty="0" smtClean="0"/>
              <a:t>									       based </a:t>
            </a:r>
            <a:r>
              <a:rPr lang="en-US" dirty="0"/>
              <a:t>on 2000 Census sample data.</a:t>
            </a:r>
          </a:p>
          <a:p>
            <a:r>
              <a:rPr lang="en-US" dirty="0"/>
              <a:t>Bachelors or higher:	60.4%</a:t>
            </a:r>
          </a:p>
          <a:p>
            <a:r>
              <a:rPr lang="en-US" dirty="0"/>
              <a:t>Green = Above U.S. </a:t>
            </a:r>
            <a:r>
              <a:rPr lang="en-US" dirty="0" err="1"/>
              <a:t>Avg</a:t>
            </a:r>
            <a:r>
              <a:rPr lang="en-US" dirty="0"/>
              <a:t> Red = Below U.S. </a:t>
            </a:r>
            <a:r>
              <a:rPr lang="en-US" dirty="0" err="1"/>
              <a:t>Avg</a:t>
            </a:r>
            <a:endParaRPr lang="en-US" dirty="0"/>
          </a:p>
          <a:p>
            <a:r>
              <a:rPr lang="en-US" dirty="0"/>
              <a:t> Red bkg. = Above U.S. </a:t>
            </a:r>
            <a:r>
              <a:rPr lang="en-US" dirty="0" err="1"/>
              <a:t>Avg</a:t>
            </a:r>
            <a:r>
              <a:rPr lang="en-US" dirty="0"/>
              <a:t> 	 Green bkg. = Below U.S. </a:t>
            </a:r>
            <a:r>
              <a:rPr lang="en-US" dirty="0" err="1"/>
              <a:t>Avg</a:t>
            </a:r>
            <a:r>
              <a:rPr lang="en-US" dirty="0"/>
              <a:t> </a:t>
            </a:r>
          </a:p>
        </p:txBody>
      </p:sp>
      <p:pic>
        <p:nvPicPr>
          <p:cNvPr id="3" name="Picture 2"/>
          <p:cNvPicPr>
            <a:picLocks noChangeAspect="1"/>
          </p:cNvPicPr>
          <p:nvPr/>
        </p:nvPicPr>
        <p:blipFill>
          <a:blip r:embed="rId2"/>
          <a:stretch>
            <a:fillRect/>
          </a:stretch>
        </p:blipFill>
        <p:spPr>
          <a:xfrm>
            <a:off x="133350" y="4321776"/>
            <a:ext cx="3334043" cy="2536224"/>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8071778" y="889813"/>
            <a:ext cx="1619250" cy="1619250"/>
          </a:xfrm>
          <a:prstGeom prst="rect">
            <a:avLst/>
          </a:prstGeom>
        </p:spPr>
      </p:pic>
    </p:spTree>
    <p:extLst>
      <p:ext uri="{BB962C8B-B14F-4D97-AF65-F5344CB8AC3E}">
        <p14:creationId xmlns:p14="http://schemas.microsoft.com/office/powerpoint/2010/main" val="345126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86087" y="185738"/>
            <a:ext cx="557212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Owner </a:t>
            </a:r>
            <a:endParaRPr lang="en-US"/>
          </a:p>
        </p:txBody>
      </p:sp>
      <p:sp>
        <p:nvSpPr>
          <p:cNvPr id="3" name="Oval 2"/>
          <p:cNvSpPr/>
          <p:nvPr/>
        </p:nvSpPr>
        <p:spPr>
          <a:xfrm>
            <a:off x="2128837" y="1921668"/>
            <a:ext cx="2286000" cy="41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Sous chef</a:t>
            </a:r>
            <a:endParaRPr lang="en-US"/>
          </a:p>
        </p:txBody>
      </p:sp>
      <p:sp>
        <p:nvSpPr>
          <p:cNvPr id="4" name="Oval 3"/>
          <p:cNvSpPr/>
          <p:nvPr/>
        </p:nvSpPr>
        <p:spPr>
          <a:xfrm>
            <a:off x="6958013" y="1971676"/>
            <a:ext cx="2328862" cy="41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Sous chef </a:t>
            </a:r>
            <a:endParaRPr lang="en-US"/>
          </a:p>
        </p:txBody>
      </p:sp>
      <p:sp>
        <p:nvSpPr>
          <p:cNvPr id="5" name="Oval 4"/>
          <p:cNvSpPr/>
          <p:nvPr/>
        </p:nvSpPr>
        <p:spPr>
          <a:xfrm>
            <a:off x="3271836" y="2571750"/>
            <a:ext cx="1585913"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Line cook (4)</a:t>
            </a:r>
            <a:endParaRPr lang="en-US"/>
          </a:p>
        </p:txBody>
      </p:sp>
      <p:sp>
        <p:nvSpPr>
          <p:cNvPr id="6" name="Oval 5"/>
          <p:cNvSpPr/>
          <p:nvPr/>
        </p:nvSpPr>
        <p:spPr>
          <a:xfrm>
            <a:off x="6343651" y="2586037"/>
            <a:ext cx="1628776"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Line cook (4)</a:t>
            </a:r>
            <a:endParaRPr lang="en-US"/>
          </a:p>
        </p:txBody>
      </p:sp>
      <p:sp>
        <p:nvSpPr>
          <p:cNvPr id="7" name="Oval 6"/>
          <p:cNvSpPr/>
          <p:nvPr/>
        </p:nvSpPr>
        <p:spPr>
          <a:xfrm>
            <a:off x="3757615" y="1207293"/>
            <a:ext cx="421481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Executive chef(1) 	</a:t>
            </a:r>
            <a:endParaRPr lang="en-US"/>
          </a:p>
        </p:txBody>
      </p:sp>
      <p:sp>
        <p:nvSpPr>
          <p:cNvPr id="8" name="Oval 7"/>
          <p:cNvSpPr/>
          <p:nvPr/>
        </p:nvSpPr>
        <p:spPr>
          <a:xfrm>
            <a:off x="4414837" y="3157537"/>
            <a:ext cx="2686051" cy="600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Prep (4)</a:t>
            </a:r>
            <a:endParaRPr lang="en-US"/>
          </a:p>
        </p:txBody>
      </p:sp>
      <p:sp>
        <p:nvSpPr>
          <p:cNvPr id="9" name="Oval 8"/>
          <p:cNvSpPr/>
          <p:nvPr/>
        </p:nvSpPr>
        <p:spPr>
          <a:xfrm>
            <a:off x="4700586" y="4014787"/>
            <a:ext cx="214312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Dishwasher </a:t>
            </a:r>
            <a:endParaRPr lang="en-US"/>
          </a:p>
        </p:txBody>
      </p:sp>
    </p:spTree>
    <p:extLst>
      <p:ext uri="{BB962C8B-B14F-4D97-AF65-F5344CB8AC3E}">
        <p14:creationId xmlns:p14="http://schemas.microsoft.com/office/powerpoint/2010/main" val="231298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03LAB\Downloads\IMG_0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1110106"/>
            <a:ext cx="10738338" cy="532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03LAB\Downloads\restaurant.png"/>
          <p:cNvPicPr>
            <a:picLocks noChangeAspect="1" noChangeArrowheads="1"/>
          </p:cNvPicPr>
          <p:nvPr/>
        </p:nvPicPr>
        <p:blipFill rotWithShape="1">
          <a:blip r:embed="rId2">
            <a:extLst>
              <a:ext uri="{28A0092B-C50C-407E-A947-70E740481C1C}">
                <a14:useLocalDpi xmlns:a14="http://schemas.microsoft.com/office/drawing/2010/main" val="0"/>
              </a:ext>
            </a:extLst>
          </a:blip>
          <a:srcRect b="41909"/>
          <a:stretch/>
        </p:blipFill>
        <p:spPr bwMode="auto">
          <a:xfrm>
            <a:off x="1137774" y="499427"/>
            <a:ext cx="10151549" cy="599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1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43751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8832</TotalTime>
  <Words>47</Words>
  <Application>Microsoft Office PowerPoint</Application>
  <PresentationFormat>Custom</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Bivonas Italian restaurant</vt:lpstr>
      <vt:lpstr>Restaurant :Casual  Family oriented  Italian cuisine   Name : Bivona’s restaurant  Location : north end Boston (Salem st )  Hours : 12pm – 10 pm mon- fri          sat-sun  12pm -11pm  </vt:lpstr>
      <vt:lpstr>PowerPoint Presentation</vt:lpstr>
      <vt:lpstr>Demographic </vt:lpstr>
      <vt:lpstr>PowerPoint Presentation</vt:lpstr>
      <vt:lpstr>PowerPoint Presentation</vt:lpstr>
      <vt:lpstr>PowerPoint Presentation</vt:lpstr>
      <vt:lpstr>PowerPoint Presentation</vt:lpstr>
      <vt:lpstr>PowerPoint Presentation</vt:lpstr>
      <vt:lpstr>Marketing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Bivonas Italian restaurant</dc:title>
  <dc:creator>steven melendez</dc:creator>
  <cp:lastModifiedBy>CEC User</cp:lastModifiedBy>
  <cp:revision>13</cp:revision>
  <cp:lastPrinted>2014-12-11T20:32:44Z</cp:lastPrinted>
  <dcterms:created xsi:type="dcterms:W3CDTF">2014-11-13T23:16:02Z</dcterms:created>
  <dcterms:modified xsi:type="dcterms:W3CDTF">2014-12-16T15:35:32Z</dcterms:modified>
</cp:coreProperties>
</file>