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Nunito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76PKF+w9voSoAq0RljoMl7/eF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387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fa5be23b9a_0_286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gfa5be23b9a_0_286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gfa5be23b9a_0_286"/>
          <p:cNvSpPr/>
          <p:nvPr/>
        </p:nvSpPr>
        <p:spPr>
          <a:xfrm rot="10800000">
            <a:off x="6745206" y="-100"/>
            <a:ext cx="5446800" cy="27369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gfa5be23b9a_0_286"/>
          <p:cNvSpPr/>
          <p:nvPr/>
        </p:nvSpPr>
        <p:spPr>
          <a:xfrm>
            <a:off x="271033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gfa5be23b9a_0_286"/>
          <p:cNvGrpSpPr/>
          <p:nvPr/>
        </p:nvGrpSpPr>
        <p:grpSpPr>
          <a:xfrm>
            <a:off x="340259" y="790"/>
            <a:ext cx="3000409" cy="1392365"/>
            <a:chOff x="255200" y="592"/>
            <a:chExt cx="2250363" cy="1044300"/>
          </a:xfrm>
        </p:grpSpPr>
        <p:sp>
          <p:nvSpPr>
            <p:cNvPr id="19" name="Google Shape;19;gfa5be23b9a_0_286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gfa5be23b9a_0_28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gfa5be23b9a_0_286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gfa5be23b9a_0_286"/>
          <p:cNvGrpSpPr/>
          <p:nvPr/>
        </p:nvGrpSpPr>
        <p:grpSpPr>
          <a:xfrm>
            <a:off x="1207163" y="790"/>
            <a:ext cx="3000409" cy="1392365"/>
            <a:chOff x="905395" y="592"/>
            <a:chExt cx="2250363" cy="1044300"/>
          </a:xfrm>
        </p:grpSpPr>
        <p:sp>
          <p:nvSpPr>
            <p:cNvPr id="23" name="Google Shape;23;gfa5be23b9a_0_286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gfa5be23b9a_0_286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gfa5be23b9a_0_286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gfa5be23b9a_0_286"/>
          <p:cNvGrpSpPr/>
          <p:nvPr/>
        </p:nvGrpSpPr>
        <p:grpSpPr>
          <a:xfrm>
            <a:off x="9409957" y="6784"/>
            <a:ext cx="2468376" cy="1002839"/>
            <a:chOff x="6917201" y="0"/>
            <a:chExt cx="2227777" cy="863400"/>
          </a:xfrm>
        </p:grpSpPr>
        <p:sp>
          <p:nvSpPr>
            <p:cNvPr id="27" name="Google Shape;27;gfa5be23b9a_0_2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gfa5be23b9a_0_28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gfa5be23b9a_0_28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gfa5be23b9a_0_286"/>
          <p:cNvGrpSpPr/>
          <p:nvPr/>
        </p:nvGrpSpPr>
        <p:grpSpPr>
          <a:xfrm>
            <a:off x="8737606" y="5623802"/>
            <a:ext cx="3185498" cy="1234317"/>
            <a:chOff x="6917201" y="0"/>
            <a:chExt cx="2227777" cy="863400"/>
          </a:xfrm>
        </p:grpSpPr>
        <p:sp>
          <p:nvSpPr>
            <p:cNvPr id="31" name="Google Shape;31;gfa5be23b9a_0_2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gfa5be23b9a_0_28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gfa5be23b9a_0_28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gfa5be23b9a_0_286"/>
          <p:cNvGrpSpPr/>
          <p:nvPr/>
        </p:nvGrpSpPr>
        <p:grpSpPr>
          <a:xfrm>
            <a:off x="265762" y="5407536"/>
            <a:ext cx="3727293" cy="1444382"/>
            <a:chOff x="6917201" y="0"/>
            <a:chExt cx="2227777" cy="863400"/>
          </a:xfrm>
        </p:grpSpPr>
        <p:sp>
          <p:nvSpPr>
            <p:cNvPr id="35" name="Google Shape;35;gfa5be23b9a_0_2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gfa5be23b9a_0_28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gfa5be23b9a_0_28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gfa5be23b9a_0_286"/>
          <p:cNvSpPr txBox="1">
            <a:spLocks noGrp="1"/>
          </p:cNvSpPr>
          <p:nvPr>
            <p:ph type="ctrTitle"/>
          </p:nvPr>
        </p:nvSpPr>
        <p:spPr>
          <a:xfrm>
            <a:off x="2478271" y="2430444"/>
            <a:ext cx="7148400" cy="193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39" name="Google Shape;39;gfa5be23b9a_0_286"/>
          <p:cNvSpPr txBox="1">
            <a:spLocks noGrp="1"/>
          </p:cNvSpPr>
          <p:nvPr>
            <p:ph type="subTitle" idx="1"/>
          </p:nvPr>
        </p:nvSpPr>
        <p:spPr>
          <a:xfrm>
            <a:off x="2478267" y="4550878"/>
            <a:ext cx="7148400" cy="69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gfa5be23b9a_0_286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a5be23b9a_0_386"/>
          <p:cNvSpPr/>
          <p:nvPr/>
        </p:nvSpPr>
        <p:spPr>
          <a:xfrm flipH="1">
            <a:off x="7425600" y="3778767"/>
            <a:ext cx="4766400" cy="30792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" name="Google Shape;115;gfa5be23b9a_0_386"/>
          <p:cNvGrpSpPr/>
          <p:nvPr/>
        </p:nvGrpSpPr>
        <p:grpSpPr>
          <a:xfrm>
            <a:off x="7945629" y="5492768"/>
            <a:ext cx="3361269" cy="1365553"/>
            <a:chOff x="6917201" y="0"/>
            <a:chExt cx="2227777" cy="863400"/>
          </a:xfrm>
        </p:grpSpPr>
        <p:sp>
          <p:nvSpPr>
            <p:cNvPr id="116" name="Google Shape;116;gfa5be23b9a_0_3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gfa5be23b9a_0_38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gfa5be23b9a_0_38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gfa5be23b9a_0_386"/>
          <p:cNvGrpSpPr/>
          <p:nvPr/>
        </p:nvGrpSpPr>
        <p:grpSpPr>
          <a:xfrm>
            <a:off x="265762" y="3"/>
            <a:ext cx="3727293" cy="1444382"/>
            <a:chOff x="6917201" y="0"/>
            <a:chExt cx="2227777" cy="863400"/>
          </a:xfrm>
        </p:grpSpPr>
        <p:sp>
          <p:nvSpPr>
            <p:cNvPr id="120" name="Google Shape;120;gfa5be23b9a_0_3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gfa5be23b9a_0_38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gfa5be23b9a_0_38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123;gfa5be23b9a_0_386"/>
          <p:cNvSpPr txBox="1">
            <a:spLocks noGrp="1"/>
          </p:cNvSpPr>
          <p:nvPr>
            <p:ph type="title" hasCustomPrompt="1"/>
          </p:nvPr>
        </p:nvSpPr>
        <p:spPr>
          <a:xfrm>
            <a:off x="1847800" y="1845133"/>
            <a:ext cx="8496300" cy="183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gfa5be23b9a_0_386"/>
          <p:cNvSpPr txBox="1">
            <a:spLocks noGrp="1"/>
          </p:cNvSpPr>
          <p:nvPr>
            <p:ph type="body" idx="1"/>
          </p:nvPr>
        </p:nvSpPr>
        <p:spPr>
          <a:xfrm>
            <a:off x="1847800" y="3818467"/>
            <a:ext cx="8496300" cy="85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25" name="Google Shape;125;gfa5be23b9a_0_386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a5be23b9a_0_399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fa5be23b9a_0_40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fa5be23b9a_0_40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gfa5be23b9a_0_40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fa5be23b9a_0_40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gfa5be23b9a_0_40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fa5be23b9a_0_40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fa5be23b9a_0_40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gfa5be23b9a_0_40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gfa5be23b9a_0_40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fa5be23b9a_0_40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gfa5be23b9a_0_40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fa5be23b9a_0_4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fa5be23b9a_0_4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4" name="Google Shape;144;gfa5be23b9a_0_4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gfa5be23b9a_0_4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6" name="Google Shape;146;gfa5be23b9a_0_4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7" name="Google Shape;147;gfa5be23b9a_0_4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fa5be23b9a_0_4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fa5be23b9a_0_4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fa5be23b9a_0_314"/>
          <p:cNvSpPr/>
          <p:nvPr/>
        </p:nvSpPr>
        <p:spPr>
          <a:xfrm flipH="1">
            <a:off x="6342900" y="3079200"/>
            <a:ext cx="5849100" cy="37788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gfa5be23b9a_0_314"/>
          <p:cNvGrpSpPr/>
          <p:nvPr/>
        </p:nvGrpSpPr>
        <p:grpSpPr>
          <a:xfrm>
            <a:off x="7458691" y="5281486"/>
            <a:ext cx="3880118" cy="1576482"/>
            <a:chOff x="6917201" y="0"/>
            <a:chExt cx="2227777" cy="863400"/>
          </a:xfrm>
        </p:grpSpPr>
        <p:sp>
          <p:nvSpPr>
            <p:cNvPr id="44" name="Google Shape;44;gfa5be23b9a_0_31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gfa5be23b9a_0_31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gfa5be23b9a_0_3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gfa5be23b9a_0_314"/>
          <p:cNvGrpSpPr/>
          <p:nvPr/>
        </p:nvGrpSpPr>
        <p:grpSpPr>
          <a:xfrm>
            <a:off x="265762" y="3"/>
            <a:ext cx="3727293" cy="1444382"/>
            <a:chOff x="6917201" y="0"/>
            <a:chExt cx="2227777" cy="863400"/>
          </a:xfrm>
        </p:grpSpPr>
        <p:sp>
          <p:nvSpPr>
            <p:cNvPr id="48" name="Google Shape;48;gfa5be23b9a_0_31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gfa5be23b9a_0_31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gfa5be23b9a_0_3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gfa5be23b9a_0_314"/>
          <p:cNvSpPr txBox="1">
            <a:spLocks noGrp="1"/>
          </p:cNvSpPr>
          <p:nvPr>
            <p:ph type="title"/>
          </p:nvPr>
        </p:nvSpPr>
        <p:spPr>
          <a:xfrm>
            <a:off x="2518245" y="2328133"/>
            <a:ext cx="7170000" cy="219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gfa5be23b9a_0_314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fa5be23b9a_0_326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gfa5be23b9a_0_326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fa5be23b9a_0_326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gfa5be23b9a_0_326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700" cy="1272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8" name="Google Shape;58;gfa5be23b9a_0_326"/>
          <p:cNvSpPr txBox="1">
            <a:spLocks noGrp="1"/>
          </p:cNvSpPr>
          <p:nvPr>
            <p:ph type="body" idx="1"/>
          </p:nvPr>
        </p:nvSpPr>
        <p:spPr>
          <a:xfrm>
            <a:off x="1092200" y="2654300"/>
            <a:ext cx="10007700" cy="326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gfa5be23b9a_0_326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fa5be23b9a_0_333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fa5be23b9a_0_333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gfa5be23b9a_0_333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fa5be23b9a_0_333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700" cy="1272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65" name="Google Shape;65;gfa5be23b9a_0_333"/>
          <p:cNvSpPr txBox="1">
            <a:spLocks noGrp="1"/>
          </p:cNvSpPr>
          <p:nvPr>
            <p:ph type="body" idx="1"/>
          </p:nvPr>
        </p:nvSpPr>
        <p:spPr>
          <a:xfrm>
            <a:off x="1092200" y="2654300"/>
            <a:ext cx="4914900" cy="326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gfa5be23b9a_0_333"/>
          <p:cNvSpPr txBox="1">
            <a:spLocks noGrp="1"/>
          </p:cNvSpPr>
          <p:nvPr>
            <p:ph type="body" idx="2"/>
          </p:nvPr>
        </p:nvSpPr>
        <p:spPr>
          <a:xfrm>
            <a:off x="6184900" y="2654300"/>
            <a:ext cx="4914900" cy="326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gfa5be23b9a_0_333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fa5be23b9a_0_341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gfa5be23b9a_0_341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gfa5be23b9a_0_341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fa5be23b9a_0_341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700" cy="1272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73" name="Google Shape;73;gfa5be23b9a_0_341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fa5be23b9a_0_347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fa5be23b9a_0_347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fa5be23b9a_0_347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fa5be23b9a_0_347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4945500" cy="184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79" name="Google Shape;79;gfa5be23b9a_0_347"/>
          <p:cNvSpPr txBox="1">
            <a:spLocks noGrp="1"/>
          </p:cNvSpPr>
          <p:nvPr>
            <p:ph type="body" idx="1"/>
          </p:nvPr>
        </p:nvSpPr>
        <p:spPr>
          <a:xfrm>
            <a:off x="1107600" y="3092067"/>
            <a:ext cx="4945500" cy="2826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gfa5be23b9a_0_347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a5be23b9a_0_354"/>
          <p:cNvSpPr/>
          <p:nvPr/>
        </p:nvSpPr>
        <p:spPr>
          <a:xfrm>
            <a:off x="0" y="3764192"/>
            <a:ext cx="9825600" cy="30891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fa5be23b9a_0_354"/>
          <p:cNvSpPr/>
          <p:nvPr/>
        </p:nvSpPr>
        <p:spPr>
          <a:xfrm flipH="1">
            <a:off x="4777714" y="2072150"/>
            <a:ext cx="7413900" cy="4785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" name="Google Shape;84;gfa5be23b9a_0_354"/>
          <p:cNvGrpSpPr/>
          <p:nvPr/>
        </p:nvGrpSpPr>
        <p:grpSpPr>
          <a:xfrm>
            <a:off x="341189" y="-11"/>
            <a:ext cx="3001758" cy="1391229"/>
            <a:chOff x="3961956" y="4383950"/>
            <a:chExt cx="1160548" cy="548700"/>
          </a:xfrm>
        </p:grpSpPr>
        <p:sp>
          <p:nvSpPr>
            <p:cNvPr id="85" name="Google Shape;85;gfa5be23b9a_0_354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gfa5be23b9a_0_354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gfa5be23b9a_0_354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gfa5be23b9a_0_354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" name="Google Shape;89;gfa5be23b9a_0_354"/>
          <p:cNvGrpSpPr/>
          <p:nvPr/>
        </p:nvGrpSpPr>
        <p:grpSpPr>
          <a:xfrm>
            <a:off x="46579" y="6029501"/>
            <a:ext cx="2124408" cy="822734"/>
            <a:chOff x="6917201" y="0"/>
            <a:chExt cx="2227777" cy="863400"/>
          </a:xfrm>
        </p:grpSpPr>
        <p:sp>
          <p:nvSpPr>
            <p:cNvPr id="90" name="Google Shape;90;gfa5be23b9a_0_35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gfa5be23b9a_0_35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gfa5be23b9a_0_35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93;gfa5be23b9a_0_354"/>
          <p:cNvGrpSpPr/>
          <p:nvPr/>
        </p:nvGrpSpPr>
        <p:grpSpPr>
          <a:xfrm>
            <a:off x="7848470" y="1657"/>
            <a:ext cx="4343273" cy="1681990"/>
            <a:chOff x="6917201" y="0"/>
            <a:chExt cx="2227777" cy="863400"/>
          </a:xfrm>
        </p:grpSpPr>
        <p:sp>
          <p:nvSpPr>
            <p:cNvPr id="94" name="Google Shape;94;gfa5be23b9a_0_35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gfa5be23b9a_0_35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gfa5be23b9a_0_35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gfa5be23b9a_0_354"/>
          <p:cNvSpPr txBox="1">
            <a:spLocks noGrp="1"/>
          </p:cNvSpPr>
          <p:nvPr>
            <p:ph type="title"/>
          </p:nvPr>
        </p:nvSpPr>
        <p:spPr>
          <a:xfrm>
            <a:off x="1858572" y="1734861"/>
            <a:ext cx="8489100" cy="3385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98" name="Google Shape;98;gfa5be23b9a_0_354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a5be23b9a_0_372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fa5be23b9a_0_372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fa5be23b9a_0_372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fa5be23b9a_0_372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8565600" cy="939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04" name="Google Shape;104;gfa5be23b9a_0_372"/>
          <p:cNvSpPr txBox="1">
            <a:spLocks noGrp="1"/>
          </p:cNvSpPr>
          <p:nvPr>
            <p:ph type="subTitle" idx="1"/>
          </p:nvPr>
        </p:nvSpPr>
        <p:spPr>
          <a:xfrm>
            <a:off x="1092200" y="2067600"/>
            <a:ext cx="78132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gfa5be23b9a_0_372"/>
          <p:cNvSpPr txBox="1">
            <a:spLocks noGrp="1"/>
          </p:cNvSpPr>
          <p:nvPr>
            <p:ph type="body" idx="2"/>
          </p:nvPr>
        </p:nvSpPr>
        <p:spPr>
          <a:xfrm>
            <a:off x="1092200" y="3289400"/>
            <a:ext cx="7813200" cy="2793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gfa5be23b9a_0_372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a5be23b9a_0_380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fa5be23b9a_0_380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fa5be23b9a_0_380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fa5be23b9a_0_380"/>
          <p:cNvSpPr txBox="1">
            <a:spLocks noGrp="1"/>
          </p:cNvSpPr>
          <p:nvPr>
            <p:ph type="body" idx="1"/>
          </p:nvPr>
        </p:nvSpPr>
        <p:spPr>
          <a:xfrm>
            <a:off x="437367" y="5551333"/>
            <a:ext cx="9886800" cy="806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112" name="Google Shape;112;gfa5be23b9a_0_380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fa5be23b9a_0_28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" name="Google Shape;11;gfa5be23b9a_0_28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Char char="●"/>
              <a:defRPr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○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■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●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○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■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●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○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■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gfa5be23b9a_0_282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sacte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eeredlounge.com/pg/groups/7801602/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"/>
          <p:cNvSpPr txBox="1">
            <a:spLocks noGrp="1"/>
          </p:cNvSpPr>
          <p:nvPr>
            <p:ph type="ctrTitle"/>
          </p:nvPr>
        </p:nvSpPr>
        <p:spPr>
          <a:xfrm>
            <a:off x="2478271" y="1813119"/>
            <a:ext cx="71484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9100"/>
              <a:t>November</a:t>
            </a:r>
            <a:endParaRPr sz="9100"/>
          </a:p>
        </p:txBody>
      </p:sp>
      <p:sp>
        <p:nvSpPr>
          <p:cNvPr id="155" name="Google Shape;155;p1"/>
          <p:cNvSpPr txBox="1">
            <a:spLocks noGrp="1"/>
          </p:cNvSpPr>
          <p:nvPr>
            <p:ph type="subTitle" idx="1"/>
          </p:nvPr>
        </p:nvSpPr>
        <p:spPr>
          <a:xfrm>
            <a:off x="2478275" y="4010723"/>
            <a:ext cx="7148400" cy="13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4000"/>
              <a:t>NYSACTE FELLOWSHIP</a:t>
            </a:r>
            <a:endParaRPr sz="40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4000"/>
              <a:t>#2</a:t>
            </a:r>
            <a:endParaRPr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 txBox="1">
            <a:spLocks noGrp="1"/>
          </p:cNvSpPr>
          <p:nvPr>
            <p:ph type="title"/>
          </p:nvPr>
        </p:nvSpPr>
        <p:spPr>
          <a:xfrm>
            <a:off x="838200" y="493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/>
              <a:t>NYSACTE</a:t>
            </a:r>
            <a:endParaRPr sz="4000" b="1"/>
          </a:p>
        </p:txBody>
      </p:sp>
      <p:sp>
        <p:nvSpPr>
          <p:cNvPr id="226" name="Google Shape;226;p10"/>
          <p:cNvSpPr txBox="1">
            <a:spLocks noGrp="1"/>
          </p:cNvSpPr>
          <p:nvPr>
            <p:ph type="body" idx="1"/>
          </p:nvPr>
        </p:nvSpPr>
        <p:spPr>
          <a:xfrm>
            <a:off x="416300" y="1464275"/>
            <a:ext cx="11525100" cy="51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28600" lvl="0" indent="-2311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2380"/>
              <a:buChar char="●"/>
            </a:pPr>
            <a:r>
              <a:rPr lang="en-US" sz="2100"/>
              <a:t> </a:t>
            </a:r>
            <a:r>
              <a:rPr lang="en-US" sz="3284"/>
              <a:t>NYSACTE, is a statewide organization representing and supporting thousands of career and technical education professionals. </a:t>
            </a:r>
            <a:r>
              <a:rPr lang="en-US" sz="2532"/>
              <a:t> </a:t>
            </a:r>
            <a:endParaRPr sz="2100"/>
          </a:p>
          <a:p>
            <a:pPr marL="228600" lvl="0" indent="-24439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45195"/>
              <a:buChar char="●"/>
            </a:pPr>
            <a:r>
              <a:rPr lang="en-US" sz="2433" b="1"/>
              <a:t>   </a:t>
            </a:r>
            <a:r>
              <a:rPr lang="en-US" sz="3073" b="1"/>
              <a:t> </a:t>
            </a:r>
            <a:r>
              <a:rPr lang="en-US" sz="3290" b="1"/>
              <a:t>NYSACTE Mission:</a:t>
            </a:r>
            <a:endParaRPr sz="3290"/>
          </a:p>
          <a:p>
            <a:pPr marL="685800" lvl="1" indent="-28908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7173"/>
              <a:buChar char="○"/>
            </a:pPr>
            <a:r>
              <a:rPr lang="en-US" sz="3312"/>
              <a:t>To provide leadership in developing a competitive workforce</a:t>
            </a:r>
            <a:endParaRPr sz="3312"/>
          </a:p>
          <a:p>
            <a:pPr marL="685800" lvl="1" indent="-28908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7173"/>
              <a:buChar char="○"/>
            </a:pPr>
            <a:r>
              <a:rPr lang="en-US" sz="3312"/>
              <a:t>To provide leadership and unification for Career and Technical Education professional associations</a:t>
            </a:r>
            <a:endParaRPr sz="3312"/>
          </a:p>
          <a:p>
            <a:pPr marL="685800" lvl="1" indent="-281464" algn="l" rtl="0">
              <a:spcBef>
                <a:spcPts val="500"/>
              </a:spcBef>
              <a:spcAft>
                <a:spcPts val="0"/>
              </a:spcAft>
              <a:buSzPct val="127173"/>
              <a:buChar char="○"/>
            </a:pPr>
            <a:endParaRPr sz="3312"/>
          </a:p>
          <a:p>
            <a:pPr marL="685800" lvl="1" indent="-28908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7173"/>
              <a:buChar char="○"/>
            </a:pPr>
            <a:r>
              <a:rPr lang="en-US" sz="3312"/>
              <a:t>To provide the members of the Career and Technical Education community with professional development</a:t>
            </a:r>
            <a:endParaRPr sz="3312"/>
          </a:p>
          <a:p>
            <a:pPr marL="685800" lvl="1" indent="-28908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7173"/>
              <a:buChar char="○"/>
            </a:pPr>
            <a:r>
              <a:rPr lang="en-US" sz="3312"/>
              <a:t>To promote Career and Technical Education with students, student leadership organizations, the education community, and the public</a:t>
            </a:r>
            <a:endParaRPr sz="3312"/>
          </a:p>
          <a:p>
            <a:pPr marL="685800" lvl="1" indent="-28908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7173"/>
              <a:buChar char="○"/>
            </a:pPr>
            <a:r>
              <a:rPr lang="en-US" sz="3312"/>
              <a:t>To monitor and initiate legislative and policy activities that enhance and promote Career and Technical Education</a:t>
            </a:r>
            <a:endParaRPr sz="1660"/>
          </a:p>
          <a:p>
            <a:pPr marL="228600" lvl="0" indent="-25623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9301"/>
              <a:buChar char="●"/>
            </a:pPr>
            <a:r>
              <a:rPr lang="en-US" sz="3212" b="1" u="sng"/>
              <a:t>President</a:t>
            </a:r>
            <a:r>
              <a:rPr lang="en-US" sz="3212"/>
              <a:t> - </a:t>
            </a:r>
            <a:r>
              <a:rPr lang="en-US" sz="3497"/>
              <a:t>Rebecca Skretkowicz  </a:t>
            </a:r>
            <a:r>
              <a:rPr lang="en-US" sz="3212"/>
              <a:t>                </a:t>
            </a:r>
            <a:r>
              <a:rPr lang="en-US" sz="3212" b="1" u="sng"/>
              <a:t>Past President </a:t>
            </a:r>
            <a:r>
              <a:rPr lang="en-US" sz="3212"/>
              <a:t>- </a:t>
            </a:r>
            <a:r>
              <a:rPr lang="en-US" sz="3497" i="1"/>
              <a:t>Joanne Ryan</a:t>
            </a:r>
            <a:endParaRPr sz="3497"/>
          </a:p>
          <a:p>
            <a:pPr marL="228600" lvl="0" indent="-25623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40259"/>
              <a:buChar char="●"/>
            </a:pPr>
            <a:r>
              <a:rPr lang="en-US" sz="2732"/>
              <a:t>                          </a:t>
            </a:r>
            <a:endParaRPr sz="2732"/>
          </a:p>
          <a:p>
            <a:pPr marL="228600" lvl="0" indent="-28594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31601"/>
              <a:buChar char="●"/>
            </a:pPr>
            <a:r>
              <a:rPr lang="en-US" sz="3480"/>
              <a:t>Website: </a:t>
            </a:r>
            <a:r>
              <a:rPr lang="en-US" sz="3480" u="sng">
                <a:solidFill>
                  <a:schemeClr val="hlink"/>
                </a:solidFill>
                <a:hlinkClick r:id="rId3"/>
              </a:rPr>
              <a:t>http://www.nysacte.org/</a:t>
            </a:r>
            <a:r>
              <a:rPr lang="en-US" sz="3480"/>
              <a:t> </a:t>
            </a:r>
            <a:endParaRPr sz="3480"/>
          </a:p>
          <a:p>
            <a:pPr marL="685800" lvl="1" indent="-1219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60000"/>
              <a:buNone/>
            </a:pPr>
            <a:endParaRPr/>
          </a:p>
          <a:p>
            <a:pPr marL="274320" lvl="1" indent="0" algn="l" rtl="0">
              <a:lnSpc>
                <a:spcPct val="90000"/>
              </a:lnSpc>
              <a:spcBef>
                <a:spcPts val="500"/>
              </a:spcBef>
              <a:spcAft>
                <a:spcPts val="1600"/>
              </a:spcAft>
              <a:buClr>
                <a:schemeClr val="dk1"/>
              </a:buClr>
              <a:buSzPct val="1600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"/>
          <p:cNvSpPr txBox="1">
            <a:spLocks noGrp="1"/>
          </p:cNvSpPr>
          <p:nvPr>
            <p:ph type="title"/>
          </p:nvPr>
        </p:nvSpPr>
        <p:spPr>
          <a:xfrm>
            <a:off x="120125" y="2"/>
            <a:ext cx="10460400" cy="11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NYSACTE Affiliate Organizations</a:t>
            </a:r>
            <a:endParaRPr b="1"/>
          </a:p>
        </p:txBody>
      </p:sp>
      <p:sp>
        <p:nvSpPr>
          <p:cNvPr id="233" name="Google Shape;233;p11"/>
          <p:cNvSpPr txBox="1">
            <a:spLocks noGrp="1"/>
          </p:cNvSpPr>
          <p:nvPr>
            <p:ph type="body" idx="1"/>
          </p:nvPr>
        </p:nvSpPr>
        <p:spPr>
          <a:xfrm>
            <a:off x="0" y="780800"/>
            <a:ext cx="4727700" cy="59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31178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Char char="●"/>
            </a:pPr>
            <a:r>
              <a:rPr lang="en-US" sz="2800"/>
              <a:t>NYSACTE represents eight different divisions of Career and Technical Education (CTE) in New York State. </a:t>
            </a:r>
            <a:endParaRPr sz="2800"/>
          </a:p>
          <a:p>
            <a:pPr marL="228600" lvl="0" indent="-311785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3900"/>
              <a:buChar char="●"/>
            </a:pPr>
            <a:r>
              <a:rPr lang="en-US" sz="2800"/>
              <a:t>These divisions are comprised of Administrators of Career and Technical Education, Agricultural, Business, Family and Consumer Science, Health Occupations, Technology Education, Trade and Tech, and Work-Experience Coordinators</a:t>
            </a:r>
            <a:endParaRPr sz="2800"/>
          </a:p>
        </p:txBody>
      </p:sp>
      <p:pic>
        <p:nvPicPr>
          <p:cNvPr id="234" name="Google Shape;23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7700" y="1000619"/>
            <a:ext cx="7241150" cy="5611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Discussion Norms</a:t>
            </a:r>
            <a:endParaRPr b="1"/>
          </a:p>
        </p:txBody>
      </p:sp>
      <p:sp>
        <p:nvSpPr>
          <p:cNvPr id="240" name="Google Shape;240;p12"/>
          <p:cNvSpPr txBox="1">
            <a:spLocks noGrp="1"/>
          </p:cNvSpPr>
          <p:nvPr>
            <p:ph type="body" idx="1"/>
          </p:nvPr>
        </p:nvSpPr>
        <p:spPr>
          <a:xfrm>
            <a:off x="949853" y="1459101"/>
            <a:ext cx="9525662" cy="490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n-US" sz="2700" b="1"/>
              <a:t>Things to keep in mind as we share and discuss:</a:t>
            </a:r>
            <a:endParaRPr sz="2000" b="1"/>
          </a:p>
          <a:p>
            <a:pPr marL="685800" lvl="1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/>
              <a:t> -Stay confidential (the space is safe, do not share what you hear with others)</a:t>
            </a:r>
            <a:endParaRPr sz="2100"/>
          </a:p>
          <a:p>
            <a:pPr marL="685800" lvl="1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/>
              <a:t>-Listen actively and stay mentally engaged</a:t>
            </a:r>
            <a:endParaRPr sz="2100"/>
          </a:p>
          <a:p>
            <a:pPr marL="685800" lvl="1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/>
              <a:t>-Be encouraged to participate (you get out of this what you put into it)</a:t>
            </a:r>
            <a:endParaRPr sz="2100"/>
          </a:p>
          <a:p>
            <a:pPr marL="685800" lvl="1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/>
              <a:t>-Allow yourself to be vulnerable (share at the level you feel comfortable)</a:t>
            </a:r>
            <a:endParaRPr sz="2100"/>
          </a:p>
          <a:p>
            <a:pPr marL="685800" lvl="1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/>
              <a:t>-Agree to disagree (do not be afraid to respectfully challenge one another by asking questions, but refrain from personal attacks and focus on ideas, not people)</a:t>
            </a:r>
            <a:endParaRPr sz="2100"/>
          </a:p>
          <a:p>
            <a:pPr marL="685800" lvl="1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/>
              <a:t>-Use “I” Statements (own your experiences)</a:t>
            </a:r>
            <a:endParaRPr sz="2100"/>
          </a:p>
          <a:p>
            <a:pPr marL="685800" lvl="1" indent="-266700" algn="l" rtl="0">
              <a:lnSpc>
                <a:spcPct val="90000"/>
              </a:lnSpc>
              <a:spcBef>
                <a:spcPts val="5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○"/>
            </a:pPr>
            <a:r>
              <a:rPr lang="en-US" sz="2400"/>
              <a:t>-Be conscious of body language and non-verbal responses (be mindful of this for yourself and others)</a:t>
            </a:r>
            <a:endParaRPr sz="2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800" b="1"/>
              <a:t>Book Study – Dare to Lead</a:t>
            </a:r>
            <a:endParaRPr sz="3800" b="1"/>
          </a:p>
        </p:txBody>
      </p:sp>
      <p:sp>
        <p:nvSpPr>
          <p:cNvPr id="246" name="Google Shape;246;p13"/>
          <p:cNvSpPr txBox="1">
            <a:spLocks noGrp="1"/>
          </p:cNvSpPr>
          <p:nvPr>
            <p:ph type="body" idx="1"/>
          </p:nvPr>
        </p:nvSpPr>
        <p:spPr>
          <a:xfrm>
            <a:off x="1840475" y="1446025"/>
            <a:ext cx="9664200" cy="52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lvl="0" indent="-22955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2600" b="1"/>
              <a:t>Breakout Room Discussion </a:t>
            </a:r>
            <a:endParaRPr sz="2300" b="1"/>
          </a:p>
          <a:p>
            <a:pPr marL="685800" lvl="1" indent="-27405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3246" b="1" u="sng"/>
              <a:t>Purpose: </a:t>
            </a:r>
            <a:r>
              <a:rPr lang="en-US" sz="3246"/>
              <a:t>to allow participants to reflect, process</a:t>
            </a:r>
            <a:endParaRPr sz="3246"/>
          </a:p>
          <a:p>
            <a:pPr marL="685800" lvl="1" indent="-27405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3246"/>
              <a:t> and share more deeply within a smaller group </a:t>
            </a:r>
            <a:endParaRPr sz="2946"/>
          </a:p>
          <a:p>
            <a:pPr marL="685800" lvl="1" indent="-2324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endParaRPr sz="2400"/>
          </a:p>
          <a:p>
            <a:pPr marL="685800" lvl="1" indent="-25917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2943" b="1"/>
              <a:t>Each group member will take a turn speaking:</a:t>
            </a:r>
            <a:endParaRPr sz="2643" b="1"/>
          </a:p>
          <a:p>
            <a:pPr marL="1143000" lvl="2" indent="-3055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■"/>
            </a:pPr>
            <a:r>
              <a:rPr lang="en-US" sz="3629"/>
              <a:t>-Introduce yourself to the group </a:t>
            </a:r>
            <a:endParaRPr sz="3629"/>
          </a:p>
          <a:p>
            <a:pPr marL="1143000" lvl="2" indent="-3055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■"/>
            </a:pPr>
            <a:r>
              <a:rPr lang="en-US" sz="3629"/>
              <a:t>-Share your reflections on your Daring Leadership Assessment results and the 10 behaviors described in the Introduction</a:t>
            </a:r>
            <a:endParaRPr sz="3629"/>
          </a:p>
          <a:p>
            <a:pPr marL="1600200" lvl="3" indent="-3055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3629"/>
              <a:t>-What are some of your strengths?</a:t>
            </a:r>
            <a:endParaRPr sz="3629"/>
          </a:p>
          <a:p>
            <a:pPr marL="1600200" lvl="3" indent="-3055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3629"/>
              <a:t>-What do you need to work on?</a:t>
            </a:r>
            <a:endParaRPr sz="3629"/>
          </a:p>
          <a:p>
            <a:pPr marL="1600200" lvl="3" indent="-24511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●"/>
            </a:pPr>
            <a:endParaRPr sz="2400"/>
          </a:p>
          <a:p>
            <a:pPr marL="685800" lvl="1" indent="-27681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-US" sz="3302">
                <a:solidFill>
                  <a:schemeClr val="lt1"/>
                </a:solidFill>
              </a:rPr>
              <a:t>Group members are encouraged to “listen with the same passion with which we want to be heard”(page 10) and allow the speaker to finish before making connections or asking questions</a:t>
            </a:r>
            <a:endParaRPr sz="3002">
              <a:solidFill>
                <a:schemeClr val="lt1"/>
              </a:solidFill>
            </a:endParaRPr>
          </a:p>
          <a:p>
            <a:pPr marL="137160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0000"/>
              <a:buNone/>
            </a:pP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1600"/>
              </a:spcAft>
              <a:buClr>
                <a:schemeClr val="dk1"/>
              </a:buClr>
              <a:buSzPct val="160000"/>
              <a:buNone/>
            </a:pPr>
            <a:endParaRPr/>
          </a:p>
        </p:txBody>
      </p:sp>
      <p:pic>
        <p:nvPicPr>
          <p:cNvPr id="247" name="Google Shape;24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33900" y="166529"/>
            <a:ext cx="2583574" cy="258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900" b="1"/>
              <a:t>Book Study – Dare to Lead</a:t>
            </a:r>
            <a:endParaRPr sz="3900" b="1"/>
          </a:p>
        </p:txBody>
      </p:sp>
      <p:sp>
        <p:nvSpPr>
          <p:cNvPr id="253" name="Google Shape;253;p14"/>
          <p:cNvSpPr txBox="1">
            <a:spLocks noGrp="1"/>
          </p:cNvSpPr>
          <p:nvPr>
            <p:ph type="body" idx="1"/>
          </p:nvPr>
        </p:nvSpPr>
        <p:spPr>
          <a:xfrm>
            <a:off x="2250225" y="1599475"/>
            <a:ext cx="9254400" cy="48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Char char="●"/>
            </a:pPr>
            <a:r>
              <a:rPr lang="en-US" sz="3400"/>
              <a:t>Full Group Share - ABC</a:t>
            </a:r>
            <a:endParaRPr sz="270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300"/>
              <a:t> </a:t>
            </a:r>
            <a:r>
              <a:rPr lang="en-US" sz="3300"/>
              <a:t>Each person unmutes and shares an A, B or C based on the assessment, video, introduction or small group discussion</a:t>
            </a:r>
            <a:endParaRPr sz="2800"/>
          </a:p>
          <a:p>
            <a:pPr marL="1143000" lvl="2" indent="-311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300"/>
              <a:buChar char="■"/>
            </a:pPr>
            <a:r>
              <a:rPr lang="en-US" sz="3300" b="1"/>
              <a:t> </a:t>
            </a:r>
            <a:r>
              <a:rPr lang="en-US" sz="4100" b="1"/>
              <a:t>A</a:t>
            </a:r>
            <a:r>
              <a:rPr lang="en-US" sz="4100"/>
              <a:t>: an </a:t>
            </a:r>
            <a:r>
              <a:rPr lang="en-US" sz="4100" b="1"/>
              <a:t>action</a:t>
            </a:r>
            <a:r>
              <a:rPr lang="en-US" sz="4100"/>
              <a:t> they will take </a:t>
            </a:r>
            <a:endParaRPr sz="3600"/>
          </a:p>
          <a:p>
            <a:pPr marL="1143000" lvl="2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100"/>
              <a:buChar char="■"/>
            </a:pPr>
            <a:r>
              <a:rPr lang="en-US" sz="4100"/>
              <a:t> </a:t>
            </a:r>
            <a:r>
              <a:rPr lang="en-US" sz="4100" b="1"/>
              <a:t>B</a:t>
            </a:r>
            <a:r>
              <a:rPr lang="en-US" sz="4100"/>
              <a:t>: what they liked </a:t>
            </a:r>
            <a:r>
              <a:rPr lang="en-US" sz="4100" b="1"/>
              <a:t>best</a:t>
            </a:r>
            <a:r>
              <a:rPr lang="en-US" sz="4100"/>
              <a:t> </a:t>
            </a:r>
            <a:endParaRPr sz="3600"/>
          </a:p>
          <a:p>
            <a:pPr marL="1143000" lvl="2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100"/>
              <a:buChar char="■"/>
            </a:pPr>
            <a:r>
              <a:rPr lang="en-US" sz="4100" b="1"/>
              <a:t> C</a:t>
            </a:r>
            <a:r>
              <a:rPr lang="en-US" sz="4100"/>
              <a:t>: a </a:t>
            </a:r>
            <a:r>
              <a:rPr lang="en-US" sz="4100" b="1"/>
              <a:t>connection</a:t>
            </a:r>
            <a:r>
              <a:rPr lang="en-US" sz="4100"/>
              <a:t> they made</a:t>
            </a:r>
            <a:endParaRPr sz="3600"/>
          </a:p>
          <a:p>
            <a:pPr marL="914400" lvl="2" indent="0" algn="l" rtl="0">
              <a:lnSpc>
                <a:spcPct val="90000"/>
              </a:lnSpc>
              <a:spcBef>
                <a:spcPts val="5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1"/>
              <a:t>NYSACTE Projects Ideas</a:t>
            </a:r>
            <a:endParaRPr b="1"/>
          </a:p>
        </p:txBody>
      </p:sp>
      <p:sp>
        <p:nvSpPr>
          <p:cNvPr id="259" name="Google Shape;259;p15"/>
          <p:cNvSpPr txBox="1">
            <a:spLocks noGrp="1"/>
          </p:cNvSpPr>
          <p:nvPr>
            <p:ph type="body" idx="1"/>
          </p:nvPr>
        </p:nvSpPr>
        <p:spPr>
          <a:xfrm>
            <a:off x="838200" y="1533750"/>
            <a:ext cx="10515600" cy="50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51472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--Monthly e-blasts to NYSACTE membership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1472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Advocacy 1- Work with Lisa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Mongello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our advocacy board member and select fellows from last year to create/lead an advocacy committee.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1472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-Advocacy 2 – Create a survey for division presidents asking them what they need or would expect from the advocacy committee.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1472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-Three times during the school year, write a summary of what is new and happening in their division for a newsletter, e-blast, or the NYSACTE web page..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1472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-CTE Learn 1 - working with ACTE to promote the CTE learn platform for NYSACTE.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1472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-CTE Learn 2 – assist with updating  and managing the 21-22 NYSACTE Fellowship Group on CTE Learn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1472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-NYSACTE Website – assist with updating the Fellowship section of the NYSACTE website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1472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-Conduct a project designed to increase membership in NYSACTE, its divisions and ACTE: eblast, mailings, social media outreach.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1472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-Conduct a project to promote CTE during CTE month. Something that can be used by NYSACTE members.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1472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-Social media – Continue Social media projects that were completed by fellows last year (Instagram, Facebook, Twitter, you could just pick one to work on)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1472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 dirty="0"/>
              <a:t>-Awards for NYSACTE.</a:t>
            </a:r>
            <a:endParaRPr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NYSACTE Project Form</a:t>
            </a:r>
            <a:endParaRPr/>
          </a:p>
        </p:txBody>
      </p:sp>
      <p:pic>
        <p:nvPicPr>
          <p:cNvPr id="265" name="Google Shape;265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88250" y="1513425"/>
            <a:ext cx="7778400" cy="4897800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"/>
          <p:cNvSpPr txBox="1">
            <a:spLocks noGrp="1"/>
          </p:cNvSpPr>
          <p:nvPr>
            <p:ph type="title"/>
          </p:nvPr>
        </p:nvSpPr>
        <p:spPr>
          <a:xfrm>
            <a:off x="838200" y="1394900"/>
            <a:ext cx="10515600" cy="25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800" b="1"/>
              <a:t>NYSACTE Project Questions or Concerns</a:t>
            </a:r>
            <a:endParaRPr sz="3800" b="1"/>
          </a:p>
        </p:txBody>
      </p:sp>
      <p:sp>
        <p:nvSpPr>
          <p:cNvPr id="271" name="Google Shape;27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870C2-EB24-4AF9-AC81-8C9B80D2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CTE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20A1F-0709-440F-A0CF-59596E206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If you do not already have a free CTE Learn account, please create one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Click the link to get to our 21-22 NYSACTE Fellows group on CTE Learn</a:t>
            </a:r>
          </a:p>
          <a:p>
            <a:pPr marL="0" indent="0" algn="ctr">
              <a:buNone/>
            </a:pP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https://www.careeredlounge.com/pg/groups/7801602/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200" dirty="0"/>
              <a:t> You may be prompted to log in to CTE Learn first</a:t>
            </a:r>
          </a:p>
          <a:p>
            <a:r>
              <a:rPr lang="en-US" sz="2200" dirty="0"/>
              <a:t>Click the Request Membership box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Once your membership is approved, you will be able to go to this site to access the updated fellowship documents, templates, ppts, links, etc.</a:t>
            </a:r>
          </a:p>
          <a:p>
            <a:pPr marL="4572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1873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Reminders and Upcoming Deadlines</a:t>
            </a:r>
            <a:endParaRPr b="1"/>
          </a:p>
        </p:txBody>
      </p:sp>
      <p:sp>
        <p:nvSpPr>
          <p:cNvPr id="277" name="Google Shape;27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endParaRPr sz="2700" dirty="0"/>
          </a:p>
          <a:p>
            <a:pPr marL="2286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4400" b="1" dirty="0"/>
              <a:t>NYSACTE Project form (questions 1 and 2) due </a:t>
            </a:r>
            <a:r>
              <a:rPr lang="en-US" sz="4400" b="1" dirty="0">
                <a:solidFill>
                  <a:schemeClr val="bg1"/>
                </a:solidFill>
              </a:rPr>
              <a:t>November 30</a:t>
            </a:r>
          </a:p>
          <a:p>
            <a:pPr marL="2286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endParaRPr lang="en-US" sz="4400" b="1" dirty="0">
              <a:solidFill>
                <a:schemeClr val="bg1"/>
              </a:solidFill>
            </a:endParaRPr>
          </a:p>
          <a:p>
            <a:pPr marL="2286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4400" b="1" dirty="0"/>
              <a:t>  Interview your division president</a:t>
            </a:r>
          </a:p>
          <a:p>
            <a:pPr marL="2286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4400" b="1" dirty="0"/>
              <a:t>       </a:t>
            </a:r>
            <a:r>
              <a:rPr lang="en-US" sz="4400" b="1" dirty="0">
                <a:solidFill>
                  <a:schemeClr val="bg1"/>
                </a:solidFill>
              </a:rPr>
              <a:t>December 17</a:t>
            </a:r>
            <a:r>
              <a:rPr lang="en-US" sz="4400" b="1" baseline="30000" dirty="0">
                <a:solidFill>
                  <a:schemeClr val="bg1"/>
                </a:solidFill>
              </a:rPr>
              <a:t>th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endParaRPr sz="4400" b="1" dirty="0">
              <a:solidFill>
                <a:schemeClr val="bg1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Welcoming Ritual</a:t>
            </a:r>
            <a:endParaRPr/>
          </a:p>
        </p:txBody>
      </p:sp>
      <p:sp>
        <p:nvSpPr>
          <p:cNvPr id="161" name="Google Shape;161;p2"/>
          <p:cNvSpPr txBox="1">
            <a:spLocks noGrp="1"/>
          </p:cNvSpPr>
          <p:nvPr>
            <p:ph type="body" idx="1"/>
          </p:nvPr>
        </p:nvSpPr>
        <p:spPr>
          <a:xfrm>
            <a:off x="469240" y="1770688"/>
            <a:ext cx="10073254" cy="111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68605" algn="l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800"/>
              <a:buChar char="●"/>
            </a:pPr>
            <a:r>
              <a:rPr lang="en-US" sz="2800" dirty="0"/>
              <a:t>Check-in – write the number that corresponds with your current status in the chat and tell us why you feel that way</a:t>
            </a:r>
            <a:r>
              <a:rPr lang="en-US" dirty="0"/>
              <a:t>. </a:t>
            </a:r>
            <a:endParaRPr dirty="0"/>
          </a:p>
        </p:txBody>
      </p:sp>
      <p:pic>
        <p:nvPicPr>
          <p:cNvPr id="162" name="Google Shape;16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0206" y="3001664"/>
            <a:ext cx="2767385" cy="217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76956" y="3019592"/>
            <a:ext cx="2436898" cy="2129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" descr="10 Happy Memes To Help Your Day Feel A Whole Lot Bett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9240" y="3013482"/>
            <a:ext cx="2578157" cy="2129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71247" y="2701028"/>
            <a:ext cx="1879019" cy="277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"/>
          <p:cNvSpPr/>
          <p:nvPr/>
        </p:nvSpPr>
        <p:spPr>
          <a:xfrm>
            <a:off x="1085855" y="5142129"/>
            <a:ext cx="9178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67" name="Google Shape;167;p2"/>
          <p:cNvSpPr/>
          <p:nvPr/>
        </p:nvSpPr>
        <p:spPr>
          <a:xfrm>
            <a:off x="4023437" y="5138148"/>
            <a:ext cx="9178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5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6861153" y="5142129"/>
            <a:ext cx="9178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5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9851819" y="5138148"/>
            <a:ext cx="9178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5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9"/>
          <p:cNvSpPr txBox="1">
            <a:spLocks noGrp="1"/>
          </p:cNvSpPr>
          <p:nvPr>
            <p:ph type="title"/>
          </p:nvPr>
        </p:nvSpPr>
        <p:spPr>
          <a:xfrm>
            <a:off x="838200" y="233675"/>
            <a:ext cx="10515600" cy="9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100" b="1"/>
              <a:t>Optimistic Closure</a:t>
            </a:r>
            <a:endParaRPr sz="4100" b="1"/>
          </a:p>
        </p:txBody>
      </p:sp>
      <p:sp>
        <p:nvSpPr>
          <p:cNvPr id="283" name="Google Shape;283;p19"/>
          <p:cNvSpPr txBox="1">
            <a:spLocks noGrp="1"/>
          </p:cNvSpPr>
          <p:nvPr>
            <p:ph type="body" idx="1"/>
          </p:nvPr>
        </p:nvSpPr>
        <p:spPr>
          <a:xfrm>
            <a:off x="613500" y="1336550"/>
            <a:ext cx="10740300" cy="48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</a:pPr>
            <a:r>
              <a:rPr lang="en-US" sz="3100"/>
              <a:t>What are you looking forward to most during your time off for Thanksgiving?</a:t>
            </a:r>
            <a:endParaRPr sz="200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/>
              <a:t>a holiday food/tradition that is important to your family. The type of food/tradition that makes you say “It just wouldn’t be (fill in a holiday) without ____________________.”</a:t>
            </a:r>
            <a:endParaRPr sz="19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47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</a:pPr>
            <a:r>
              <a:rPr lang="en-US" sz="3100"/>
              <a:t>a holiday food/tradition that you</a:t>
            </a:r>
            <a:endParaRPr sz="3100"/>
          </a:p>
          <a:p>
            <a:pPr marL="228600" lvl="0" indent="-247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</a:pPr>
            <a:r>
              <a:rPr lang="en-US" sz="3100"/>
              <a:t> dread and will not eat or participate in  </a:t>
            </a:r>
            <a:endParaRPr sz="20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84" name="Google Shape;2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325574" y="3706575"/>
            <a:ext cx="3374650" cy="3151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President Presentation</a:t>
            </a:r>
            <a:endParaRPr/>
          </a:p>
        </p:txBody>
      </p:sp>
      <p:sp>
        <p:nvSpPr>
          <p:cNvPr id="175" name="Google Shape;175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4200"/>
              <a:t>Joanne Ryan </a:t>
            </a:r>
            <a:endParaRPr sz="4200"/>
          </a:p>
          <a:p>
            <a:pPr marL="228600" lvl="0" indent="-50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4200"/>
              <a:t>Past President of NYSACTE</a:t>
            </a:r>
            <a:endParaRPr sz="4200"/>
          </a:p>
          <a:p>
            <a:pPr marL="228600" lvl="0" indent="-508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en-US" sz="4200"/>
              <a:t>                Leadership Journey</a:t>
            </a:r>
            <a:endParaRPr sz="4200"/>
          </a:p>
        </p:txBody>
      </p:sp>
      <p:pic>
        <p:nvPicPr>
          <p:cNvPr id="176" name="Google Shape;17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2425" y="272825"/>
            <a:ext cx="3209150" cy="320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 txBox="1">
            <a:spLocks noGrp="1"/>
          </p:cNvSpPr>
          <p:nvPr>
            <p:ph type="title"/>
          </p:nvPr>
        </p:nvSpPr>
        <p:spPr>
          <a:xfrm>
            <a:off x="1210700" y="1021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000" b="1"/>
              <a:t>ACTE</a:t>
            </a:r>
            <a:endParaRPr sz="5000" b="1"/>
          </a:p>
        </p:txBody>
      </p:sp>
      <p:sp>
        <p:nvSpPr>
          <p:cNvPr id="182" name="Google Shape;182;p4"/>
          <p:cNvSpPr txBox="1">
            <a:spLocks noGrp="1"/>
          </p:cNvSpPr>
          <p:nvPr>
            <p:ph type="body" idx="1"/>
          </p:nvPr>
        </p:nvSpPr>
        <p:spPr>
          <a:xfrm>
            <a:off x="531450" y="1044950"/>
            <a:ext cx="10515600" cy="48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3110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99"/>
              <a:buChar char="●"/>
            </a:pPr>
            <a:r>
              <a:rPr lang="en-US" sz="2998" b="1"/>
              <a:t>ACTE</a:t>
            </a:r>
            <a:r>
              <a:rPr lang="en-US" sz="2998"/>
              <a:t> is a national association representing thousands of career and technical education professionals, all working to make a real difference in students' lives. </a:t>
            </a:r>
            <a:endParaRPr sz="2998"/>
          </a:p>
          <a:p>
            <a:pPr marL="228600" lvl="0" indent="-3110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99"/>
              <a:buChar char="●"/>
            </a:pPr>
            <a:r>
              <a:rPr lang="en-US" sz="2998" b="1"/>
              <a:t>MISSION</a:t>
            </a:r>
            <a:endParaRPr sz="2998"/>
          </a:p>
          <a:p>
            <a:pPr marL="685800" lvl="1" indent="-31105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99"/>
              <a:buChar char="○"/>
            </a:pPr>
            <a:r>
              <a:rPr lang="en-US" sz="2798"/>
              <a:t>Provide educational leadership in developing a competitive workforce.</a:t>
            </a:r>
            <a:endParaRPr sz="2798"/>
          </a:p>
          <a:p>
            <a:pPr marL="228600" lvl="0" indent="-3110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99"/>
              <a:buChar char="●"/>
            </a:pPr>
            <a:r>
              <a:rPr lang="en-US" sz="2998" b="1"/>
              <a:t>Vision Statement</a:t>
            </a:r>
            <a:endParaRPr sz="2998"/>
          </a:p>
          <a:p>
            <a:pPr marL="685800" lvl="1" indent="-31105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99"/>
              <a:buChar char="○"/>
            </a:pPr>
            <a:r>
              <a:rPr lang="en-US" sz="2798"/>
              <a:t>Empowering educators to deliver high quality CTE programs that ensure all students are positioned for career success.</a:t>
            </a:r>
            <a:endParaRPr sz="2798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83" name="Google Shape;18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6549" y="5400825"/>
            <a:ext cx="4785451" cy="13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ACTE Governance Structure</a:t>
            </a:r>
            <a:endParaRPr b="1"/>
          </a:p>
        </p:txBody>
      </p:sp>
      <p:pic>
        <p:nvPicPr>
          <p:cNvPr id="189" name="Google Shape;189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45500" y="920250"/>
            <a:ext cx="9786600" cy="60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838200" y="2800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ACTE Divisions</a:t>
            </a:r>
            <a:endParaRPr b="1"/>
          </a:p>
        </p:txBody>
      </p:sp>
      <p:sp>
        <p:nvSpPr>
          <p:cNvPr id="195" name="Google Shape;195;p6"/>
          <p:cNvSpPr txBox="1">
            <a:spLocks noGrp="1"/>
          </p:cNvSpPr>
          <p:nvPr>
            <p:ph type="body" idx="1"/>
          </p:nvPr>
        </p:nvSpPr>
        <p:spPr>
          <a:xfrm>
            <a:off x="619075" y="1605650"/>
            <a:ext cx="5181600" cy="50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32448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Char char="●"/>
            </a:pPr>
            <a:r>
              <a:rPr lang="en-US" sz="3000"/>
              <a:t>The divisions represent the content area focus and/or special interest group of the member. </a:t>
            </a:r>
            <a:endParaRPr sz="3000"/>
          </a:p>
          <a:p>
            <a:pPr marL="228600" lvl="0" indent="-32448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100"/>
              <a:buChar char="●"/>
            </a:pPr>
            <a:r>
              <a:rPr lang="en-US" sz="3000"/>
              <a:t>The divisions provide a specific identity to career and technical educators beyond their state or region; members are also identified by the type of career and technical education they provide or represent.</a:t>
            </a:r>
            <a:endParaRPr sz="3000"/>
          </a:p>
          <a:p>
            <a:pPr marL="457200" lvl="1" indent="0" algn="l" rtl="0">
              <a:lnSpc>
                <a:spcPct val="80000"/>
              </a:lnSpc>
              <a:spcBef>
                <a:spcPts val="500"/>
              </a:spcBef>
              <a:spcAft>
                <a:spcPts val="1600"/>
              </a:spcAft>
              <a:buClr>
                <a:schemeClr val="dk1"/>
              </a:buClr>
              <a:buSzPts val="2400"/>
              <a:buNone/>
            </a:pPr>
            <a:endParaRPr sz="1600"/>
          </a:p>
        </p:txBody>
      </p:sp>
      <p:sp>
        <p:nvSpPr>
          <p:cNvPr id="196" name="Google Shape;196;p6"/>
          <p:cNvSpPr txBox="1">
            <a:spLocks noGrp="1"/>
          </p:cNvSpPr>
          <p:nvPr>
            <p:ph type="body" idx="2"/>
          </p:nvPr>
        </p:nvSpPr>
        <p:spPr>
          <a:xfrm>
            <a:off x="6464400" y="591575"/>
            <a:ext cx="4889400" cy="61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33718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Char char="●"/>
            </a:pPr>
            <a:r>
              <a:rPr lang="en-US" sz="3200">
                <a:highlight>
                  <a:schemeClr val="lt1"/>
                </a:highlight>
              </a:rPr>
              <a:t>11 Divisions</a:t>
            </a:r>
            <a:endParaRPr sz="3200">
              <a:highlight>
                <a:schemeClr val="lt1"/>
              </a:highlight>
            </a:endParaRPr>
          </a:p>
          <a:p>
            <a:pPr marL="685800" lvl="1" indent="-27813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2100"/>
              <a:t>Administration</a:t>
            </a:r>
            <a:endParaRPr sz="2100"/>
          </a:p>
          <a:p>
            <a:pPr marL="685800" lvl="1" indent="-27813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2100"/>
              <a:t>Agricultural Education</a:t>
            </a:r>
            <a:endParaRPr sz="2100"/>
          </a:p>
          <a:p>
            <a:pPr marL="685800" lvl="1" indent="-27813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2100"/>
              <a:t>Business education</a:t>
            </a:r>
            <a:endParaRPr sz="2100"/>
          </a:p>
          <a:p>
            <a:pPr marL="685800" lvl="1" indent="-27813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2100"/>
              <a:t>*Counseling and Career Development</a:t>
            </a:r>
            <a:endParaRPr sz="2100"/>
          </a:p>
          <a:p>
            <a:pPr marL="685800" lvl="1" indent="-27813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2100"/>
              <a:t>Engineering and Technology Education</a:t>
            </a:r>
            <a:endParaRPr sz="2100"/>
          </a:p>
          <a:p>
            <a:pPr marL="685800" lvl="1" indent="-27813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2100"/>
              <a:t>Family and Consumer science Education</a:t>
            </a:r>
            <a:endParaRPr sz="2100"/>
          </a:p>
          <a:p>
            <a:pPr marL="685800" lvl="1" indent="-27813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2100"/>
              <a:t>Health Sciences Education</a:t>
            </a:r>
            <a:endParaRPr sz="2100"/>
          </a:p>
          <a:p>
            <a:pPr marL="685800" lvl="1" indent="-27813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2100"/>
              <a:t>*New and Related Services</a:t>
            </a:r>
            <a:endParaRPr sz="2100"/>
          </a:p>
          <a:p>
            <a:pPr marL="685800" lvl="1" indent="-27813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2100"/>
              <a:t>*Postsecondary, Adult and Career Education</a:t>
            </a:r>
            <a:endParaRPr sz="2100"/>
          </a:p>
          <a:p>
            <a:pPr marL="685800" lvl="1" indent="-278130" algn="l" rtl="0">
              <a:lnSpc>
                <a:spcPct val="80000"/>
              </a:lnSpc>
              <a:spcBef>
                <a:spcPts val="500"/>
              </a:spcBef>
              <a:spcAft>
                <a:spcPts val="1600"/>
              </a:spcAft>
              <a:buClr>
                <a:schemeClr val="dk1"/>
              </a:buClr>
              <a:buSzPts val="3000"/>
              <a:buChar char="○"/>
            </a:pPr>
            <a:r>
              <a:rPr lang="en-US" sz="2100"/>
              <a:t>Trade and Industrial Education</a:t>
            </a:r>
            <a:endParaRPr sz="2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900" b="1"/>
              <a:t>ACTE Regions</a:t>
            </a:r>
            <a:endParaRPr sz="3900" b="1"/>
          </a:p>
        </p:txBody>
      </p:sp>
      <p:sp>
        <p:nvSpPr>
          <p:cNvPr id="202" name="Google Shape;202;p7"/>
          <p:cNvSpPr txBox="1">
            <a:spLocks noGrp="1"/>
          </p:cNvSpPr>
          <p:nvPr>
            <p:ph type="body" idx="1"/>
          </p:nvPr>
        </p:nvSpPr>
        <p:spPr>
          <a:xfrm>
            <a:off x="838200" y="13874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Char char="●"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of the 5 regions represent and organize their State Associations</a:t>
            </a:r>
            <a:endParaRPr sz="25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03" name="Google Shape;20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2360" y="1986147"/>
            <a:ext cx="9025588" cy="471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900" b="1"/>
              <a:t>ACTE Region I</a:t>
            </a:r>
            <a:endParaRPr sz="3900" b="1"/>
          </a:p>
        </p:txBody>
      </p:sp>
      <p:pic>
        <p:nvPicPr>
          <p:cNvPr id="209" name="Google Shape;20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9300" y="365124"/>
            <a:ext cx="5788175" cy="601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3443" y="1854848"/>
            <a:ext cx="3133725" cy="38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ACTE at the State Level</a:t>
            </a:r>
            <a:endParaRPr b="1"/>
          </a:p>
        </p:txBody>
      </p:sp>
      <p:sp>
        <p:nvSpPr>
          <p:cNvPr id="216" name="Google Shape;216;p9"/>
          <p:cNvSpPr txBox="1">
            <a:spLocks noGrp="1"/>
          </p:cNvSpPr>
          <p:nvPr>
            <p:ph type="body" idx="1"/>
          </p:nvPr>
        </p:nvSpPr>
        <p:spPr>
          <a:xfrm>
            <a:off x="730250" y="1352525"/>
            <a:ext cx="36300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400"/>
              <a:buNone/>
            </a:pPr>
            <a:r>
              <a:rPr lang="en-US" sz="3400"/>
              <a:t>Unified States</a:t>
            </a:r>
            <a:endParaRPr sz="3400"/>
          </a:p>
        </p:txBody>
      </p:sp>
      <p:sp>
        <p:nvSpPr>
          <p:cNvPr id="217" name="Google Shape;217;p9"/>
          <p:cNvSpPr txBox="1">
            <a:spLocks noGrp="1"/>
          </p:cNvSpPr>
          <p:nvPr>
            <p:ph type="body" idx="2"/>
          </p:nvPr>
        </p:nvSpPr>
        <p:spPr>
          <a:xfrm>
            <a:off x="839800" y="2022825"/>
            <a:ext cx="5157900" cy="45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9797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5391"/>
              <a:buChar char="●"/>
            </a:pPr>
            <a:r>
              <a:rPr lang="en-US" sz="3108"/>
              <a:t>A legally incorporated entity dedicated to supporting a states’ full community of career and technical educators in partnership with ACTE</a:t>
            </a:r>
            <a:endParaRPr sz="3108"/>
          </a:p>
          <a:p>
            <a:pPr marL="685800" lvl="1" indent="-30622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9838"/>
              <a:buChar char="○"/>
            </a:pPr>
            <a:r>
              <a:rPr lang="en-US" sz="3016"/>
              <a:t>Members in unified states belong to both the state and national ACTE organizations</a:t>
            </a:r>
            <a:endParaRPr sz="3016"/>
          </a:p>
          <a:p>
            <a:pPr marL="685800" lvl="1" indent="-30622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9838"/>
              <a:buChar char="○"/>
            </a:pPr>
            <a:r>
              <a:rPr lang="en-US" sz="3016"/>
              <a:t>Unified states are not charged for specific services provided by the national ACTE office</a:t>
            </a:r>
            <a:endParaRPr sz="3016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ct val="164705"/>
              <a:buNone/>
            </a:pPr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body" idx="3"/>
          </p:nvPr>
        </p:nvSpPr>
        <p:spPr>
          <a:xfrm>
            <a:off x="6172200" y="13524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400"/>
              <a:buNone/>
            </a:pPr>
            <a:r>
              <a:rPr lang="en-US" sz="3000"/>
              <a:t>State Associations</a:t>
            </a:r>
            <a:endParaRPr sz="3000"/>
          </a:p>
        </p:txBody>
      </p:sp>
      <p:sp>
        <p:nvSpPr>
          <p:cNvPr id="219" name="Google Shape;219;p9"/>
          <p:cNvSpPr txBox="1">
            <a:spLocks noGrp="1"/>
          </p:cNvSpPr>
          <p:nvPr>
            <p:ph type="body" idx="4"/>
          </p:nvPr>
        </p:nvSpPr>
        <p:spPr>
          <a:xfrm>
            <a:off x="6588500" y="2176275"/>
            <a:ext cx="5183100" cy="40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3243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8"/>
              <a:buChar char="●"/>
            </a:pPr>
            <a:r>
              <a:rPr lang="en-US" sz="3208"/>
              <a:t>The State Associations are separately incorporated and have their own structure</a:t>
            </a:r>
            <a:endParaRPr sz="3208"/>
          </a:p>
          <a:p>
            <a:pPr marL="228600" lvl="0" indent="-3243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308"/>
              <a:buChar char="●"/>
            </a:pPr>
            <a:r>
              <a:rPr lang="en-US" sz="3208"/>
              <a:t>Typically State Associations  have their own divisions, which may or may not completely align with National ACTE's division structure.</a:t>
            </a:r>
            <a:endParaRPr sz="3208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1181</Words>
  <Application>Microsoft Office PowerPoint</Application>
  <PresentationFormat>Widescreen</PresentationFormat>
  <Paragraphs>125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Nunito</vt:lpstr>
      <vt:lpstr>Arial</vt:lpstr>
      <vt:lpstr>Calibri</vt:lpstr>
      <vt:lpstr>Shift</vt:lpstr>
      <vt:lpstr>November</vt:lpstr>
      <vt:lpstr>Welcoming Ritual</vt:lpstr>
      <vt:lpstr>President Presentation</vt:lpstr>
      <vt:lpstr>ACTE</vt:lpstr>
      <vt:lpstr>ACTE Governance Structure</vt:lpstr>
      <vt:lpstr>ACTE Divisions</vt:lpstr>
      <vt:lpstr>ACTE Regions</vt:lpstr>
      <vt:lpstr>ACTE Region I</vt:lpstr>
      <vt:lpstr>ACTE at the State Level</vt:lpstr>
      <vt:lpstr>NYSACTE</vt:lpstr>
      <vt:lpstr>NYSACTE Affiliate Organizations</vt:lpstr>
      <vt:lpstr>Discussion Norms</vt:lpstr>
      <vt:lpstr>Book Study – Dare to Lead</vt:lpstr>
      <vt:lpstr>Book Study – Dare to Lead</vt:lpstr>
      <vt:lpstr>NYSACTE Projects Ideas</vt:lpstr>
      <vt:lpstr>NYSACTE Project Form</vt:lpstr>
      <vt:lpstr>NYSACTE Project Questions or Concerns</vt:lpstr>
      <vt:lpstr>CTE Learn</vt:lpstr>
      <vt:lpstr>Reminders and Upcoming Deadlines</vt:lpstr>
      <vt:lpstr>Optimistic Closure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November</dc:title>
  <dc:creator>Paula S. Boughton</dc:creator>
  <cp:lastModifiedBy>Connie Costley</cp:lastModifiedBy>
  <cp:revision>3</cp:revision>
  <dcterms:created xsi:type="dcterms:W3CDTF">2021-11-08T15:13:02Z</dcterms:created>
  <dcterms:modified xsi:type="dcterms:W3CDTF">2021-11-17T17:11:09Z</dcterms:modified>
</cp:coreProperties>
</file>