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7" r:id="rId1"/>
  </p:sldMasterIdLst>
  <p:notesMasterIdLst>
    <p:notesMasterId r:id="rId19"/>
  </p:notesMasterIdLst>
  <p:sldIdLst>
    <p:sldId id="308" r:id="rId2"/>
    <p:sldId id="309" r:id="rId3"/>
    <p:sldId id="310" r:id="rId4"/>
    <p:sldId id="290" r:id="rId5"/>
    <p:sldId id="292" r:id="rId6"/>
    <p:sldId id="293" r:id="rId7"/>
    <p:sldId id="267" r:id="rId8"/>
    <p:sldId id="294" r:id="rId9"/>
    <p:sldId id="311" r:id="rId10"/>
    <p:sldId id="295" r:id="rId11"/>
    <p:sldId id="296" r:id="rId12"/>
    <p:sldId id="305" r:id="rId13"/>
    <p:sldId id="298" r:id="rId14"/>
    <p:sldId id="307" r:id="rId15"/>
    <p:sldId id="300" r:id="rId16"/>
    <p:sldId id="302" r:id="rId17"/>
    <p:sldId id="264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64">
          <p15:clr>
            <a:srgbClr val="A4A3A4"/>
          </p15:clr>
        </p15:guide>
        <p15:guide id="2" orient="horz" pos="3894">
          <p15:clr>
            <a:srgbClr val="A4A3A4"/>
          </p15:clr>
        </p15:guide>
        <p15:guide id="3" orient="horz" pos="2160">
          <p15:clr>
            <a:srgbClr val="A4A3A4"/>
          </p15:clr>
        </p15:guide>
        <p15:guide id="4" pos="2880">
          <p15:clr>
            <a:srgbClr val="A4A3A4"/>
          </p15:clr>
        </p15:guide>
        <p15:guide id="5" pos="288">
          <p15:clr>
            <a:srgbClr val="A4A3A4"/>
          </p15:clr>
        </p15:guide>
        <p15:guide id="6" pos="547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47A28"/>
    <a:srgbClr val="009AD3"/>
    <a:srgbClr val="8CC751"/>
    <a:srgbClr val="A50021"/>
    <a:srgbClr val="008000"/>
    <a:srgbClr val="CC6600"/>
    <a:srgbClr val="993300"/>
    <a:srgbClr val="006600"/>
    <a:srgbClr val="CC9900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402" autoAdjust="0"/>
    <p:restoredTop sz="99865" autoAdjust="0"/>
  </p:normalViewPr>
  <p:slideViewPr>
    <p:cSldViewPr>
      <p:cViewPr>
        <p:scale>
          <a:sx n="90" d="100"/>
          <a:sy n="90" d="100"/>
        </p:scale>
        <p:origin x="-282" y="42"/>
      </p:cViewPr>
      <p:guideLst>
        <p:guide orient="horz" pos="864"/>
        <p:guide orient="horz" pos="3894"/>
        <p:guide orient="horz" pos="2160"/>
        <p:guide pos="2880"/>
        <p:guide pos="288"/>
        <p:guide pos="547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46C5111-D994-461A-A7B5-99A5F833A943}" type="doc">
      <dgm:prSet loTypeId="urn:microsoft.com/office/officeart/2005/8/layout/matrix3" loCatId="matrix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D0CB253C-6A31-4A79-928E-DFFB3B477923}">
      <dgm:prSet phldrT="[Text]"/>
      <dgm:spPr/>
      <dgm:t>
        <a:bodyPr/>
        <a:lstStyle/>
        <a:p>
          <a:r>
            <a:rPr lang="en-US" dirty="0" smtClean="0"/>
            <a:t>The Digital Generation</a:t>
          </a:r>
          <a:endParaRPr lang="en-US" dirty="0"/>
        </a:p>
      </dgm:t>
    </dgm:pt>
    <dgm:pt modelId="{589F96FF-C92E-4565-AB74-88C3E2405ECD}" type="parTrans" cxnId="{F89D7268-DD08-4E20-96BD-F5317A90FA75}">
      <dgm:prSet/>
      <dgm:spPr/>
      <dgm:t>
        <a:bodyPr/>
        <a:lstStyle/>
        <a:p>
          <a:endParaRPr lang="en-US"/>
        </a:p>
      </dgm:t>
    </dgm:pt>
    <dgm:pt modelId="{F6416CE3-9977-4D2A-8908-52453A1FB2CF}" type="sibTrans" cxnId="{F89D7268-DD08-4E20-96BD-F5317A90FA75}">
      <dgm:prSet/>
      <dgm:spPr/>
      <dgm:t>
        <a:bodyPr/>
        <a:lstStyle/>
        <a:p>
          <a:endParaRPr lang="en-US"/>
        </a:p>
      </dgm:t>
    </dgm:pt>
    <dgm:pt modelId="{B1C33FDC-9350-4514-BA70-E88F6AECBE56}">
      <dgm:prSet phldrT="[Text]"/>
      <dgm:spPr/>
      <dgm:t>
        <a:bodyPr/>
        <a:lstStyle/>
        <a:p>
          <a:r>
            <a:rPr lang="en-US" dirty="0" smtClean="0"/>
            <a:t>Expanding the Global Use of Information Technology</a:t>
          </a:r>
          <a:endParaRPr lang="en-US" dirty="0"/>
        </a:p>
      </dgm:t>
    </dgm:pt>
    <dgm:pt modelId="{C7149657-65DA-4095-8F88-1303C0CFA9E6}" type="parTrans" cxnId="{55C995DE-BEA9-4E21-931E-C00C88CB78A1}">
      <dgm:prSet/>
      <dgm:spPr/>
      <dgm:t>
        <a:bodyPr/>
        <a:lstStyle/>
        <a:p>
          <a:endParaRPr lang="en-US"/>
        </a:p>
      </dgm:t>
    </dgm:pt>
    <dgm:pt modelId="{38535AA2-1DF6-4235-A814-4209CAAF0BB8}" type="sibTrans" cxnId="{55C995DE-BEA9-4E21-931E-C00C88CB78A1}">
      <dgm:prSet/>
      <dgm:spPr/>
      <dgm:t>
        <a:bodyPr/>
        <a:lstStyle/>
        <a:p>
          <a:endParaRPr lang="en-US"/>
        </a:p>
      </dgm:t>
    </dgm:pt>
    <dgm:pt modelId="{3997D438-1CA1-4864-9144-79139104FDB6}">
      <dgm:prSet phldrT="[Text]"/>
      <dgm:spPr/>
      <dgm:t>
        <a:bodyPr/>
        <a:lstStyle/>
        <a:p>
          <a:r>
            <a:rPr lang="en-US" dirty="0" smtClean="0"/>
            <a:t>The Digital Divide Myth</a:t>
          </a:r>
          <a:endParaRPr lang="en-US" dirty="0"/>
        </a:p>
      </dgm:t>
    </dgm:pt>
    <dgm:pt modelId="{4ADD9114-B7BE-4F66-8256-10030314212C}" type="parTrans" cxnId="{44D4E11D-F278-4128-949B-EB2AD60A687F}">
      <dgm:prSet/>
      <dgm:spPr/>
      <dgm:t>
        <a:bodyPr/>
        <a:lstStyle/>
        <a:p>
          <a:endParaRPr lang="en-US"/>
        </a:p>
      </dgm:t>
    </dgm:pt>
    <dgm:pt modelId="{1CFA2D8C-6BA0-4216-871D-4EAE460FA502}" type="sibTrans" cxnId="{44D4E11D-F278-4128-949B-EB2AD60A687F}">
      <dgm:prSet/>
      <dgm:spPr/>
      <dgm:t>
        <a:bodyPr/>
        <a:lstStyle/>
        <a:p>
          <a:endParaRPr lang="en-US"/>
        </a:p>
      </dgm:t>
    </dgm:pt>
    <dgm:pt modelId="{5E0E6054-2035-4078-BEEB-23F990350E8D}">
      <dgm:prSet phldrT="[Text]"/>
      <dgm:spPr/>
      <dgm:t>
        <a:bodyPr/>
        <a:lstStyle/>
        <a:p>
          <a:r>
            <a:rPr lang="en-US" dirty="0" smtClean="0"/>
            <a:t>“Leapfrogging” into the Internet and Cell Phone Era</a:t>
          </a:r>
          <a:endParaRPr lang="en-US" dirty="0"/>
        </a:p>
      </dgm:t>
    </dgm:pt>
    <dgm:pt modelId="{BF17B9A1-3DF0-4BFF-B720-D287B1D09EB5}" type="parTrans" cxnId="{6E965A3B-8C78-4D2E-BFF9-5872D00C7BBB}">
      <dgm:prSet/>
      <dgm:spPr/>
      <dgm:t>
        <a:bodyPr/>
        <a:lstStyle/>
        <a:p>
          <a:endParaRPr lang="en-US"/>
        </a:p>
      </dgm:t>
    </dgm:pt>
    <dgm:pt modelId="{0D222541-599C-4213-821F-B0F1545F699E}" type="sibTrans" cxnId="{6E965A3B-8C78-4D2E-BFF9-5872D00C7BBB}">
      <dgm:prSet/>
      <dgm:spPr/>
      <dgm:t>
        <a:bodyPr/>
        <a:lstStyle/>
        <a:p>
          <a:endParaRPr lang="en-US"/>
        </a:p>
      </dgm:t>
    </dgm:pt>
    <dgm:pt modelId="{E1E0EE30-6410-46AB-A041-704E4AC7BFC7}" type="pres">
      <dgm:prSet presAssocID="{846C5111-D994-461A-A7B5-99A5F833A943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1AB05BE-79B7-45A3-A0C7-CFBF2E413AC3}" type="pres">
      <dgm:prSet presAssocID="{846C5111-D994-461A-A7B5-99A5F833A943}" presName="diamond" presStyleLbl="bgShp" presStyleIdx="0" presStyleCnt="1"/>
      <dgm:spPr/>
      <dgm:t>
        <a:bodyPr/>
        <a:lstStyle/>
        <a:p>
          <a:endParaRPr lang="en-US"/>
        </a:p>
      </dgm:t>
    </dgm:pt>
    <dgm:pt modelId="{9284434C-F181-48AF-B832-9406A932AC0A}" type="pres">
      <dgm:prSet presAssocID="{846C5111-D994-461A-A7B5-99A5F833A943}" presName="quad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A7B352-A50F-4C12-8117-F700AC273A14}" type="pres">
      <dgm:prSet presAssocID="{846C5111-D994-461A-A7B5-99A5F833A943}" presName="quad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EA3BD1D-A2A2-48D6-BF83-391553BA35AD}" type="pres">
      <dgm:prSet presAssocID="{846C5111-D994-461A-A7B5-99A5F833A943}" presName="quad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C2348B-A986-47E8-AE1A-05BD520C7B03}" type="pres">
      <dgm:prSet presAssocID="{846C5111-D994-461A-A7B5-99A5F833A943}" presName="quad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E1DCD2E-8FE0-4DE4-AF87-5AEED66A6C58}" type="presOf" srcId="{5E0E6054-2035-4078-BEEB-23F990350E8D}" destId="{35C2348B-A986-47E8-AE1A-05BD520C7B03}" srcOrd="0" destOrd="0" presId="urn:microsoft.com/office/officeart/2005/8/layout/matrix3"/>
    <dgm:cxn modelId="{DC1DDA1F-6409-464B-BE44-FE0372C7391C}" type="presOf" srcId="{B1C33FDC-9350-4514-BA70-E88F6AECBE56}" destId="{EDA7B352-A50F-4C12-8117-F700AC273A14}" srcOrd="0" destOrd="0" presId="urn:microsoft.com/office/officeart/2005/8/layout/matrix3"/>
    <dgm:cxn modelId="{1017A348-56E7-47E8-96BB-0838858D1DA6}" type="presOf" srcId="{3997D438-1CA1-4864-9144-79139104FDB6}" destId="{DEA3BD1D-A2A2-48D6-BF83-391553BA35AD}" srcOrd="0" destOrd="0" presId="urn:microsoft.com/office/officeart/2005/8/layout/matrix3"/>
    <dgm:cxn modelId="{F89D7268-DD08-4E20-96BD-F5317A90FA75}" srcId="{846C5111-D994-461A-A7B5-99A5F833A943}" destId="{D0CB253C-6A31-4A79-928E-DFFB3B477923}" srcOrd="0" destOrd="0" parTransId="{589F96FF-C92E-4565-AB74-88C3E2405ECD}" sibTransId="{F6416CE3-9977-4D2A-8908-52453A1FB2CF}"/>
    <dgm:cxn modelId="{B1403D6C-2916-495D-803B-08E5149E9A3D}" type="presOf" srcId="{846C5111-D994-461A-A7B5-99A5F833A943}" destId="{E1E0EE30-6410-46AB-A041-704E4AC7BFC7}" srcOrd="0" destOrd="0" presId="urn:microsoft.com/office/officeart/2005/8/layout/matrix3"/>
    <dgm:cxn modelId="{76CDC95B-5A97-490D-9C45-1D4733BFBE72}" type="presOf" srcId="{D0CB253C-6A31-4A79-928E-DFFB3B477923}" destId="{9284434C-F181-48AF-B832-9406A932AC0A}" srcOrd="0" destOrd="0" presId="urn:microsoft.com/office/officeart/2005/8/layout/matrix3"/>
    <dgm:cxn modelId="{6E965A3B-8C78-4D2E-BFF9-5872D00C7BBB}" srcId="{846C5111-D994-461A-A7B5-99A5F833A943}" destId="{5E0E6054-2035-4078-BEEB-23F990350E8D}" srcOrd="3" destOrd="0" parTransId="{BF17B9A1-3DF0-4BFF-B720-D287B1D09EB5}" sibTransId="{0D222541-599C-4213-821F-B0F1545F699E}"/>
    <dgm:cxn modelId="{44D4E11D-F278-4128-949B-EB2AD60A687F}" srcId="{846C5111-D994-461A-A7B5-99A5F833A943}" destId="{3997D438-1CA1-4864-9144-79139104FDB6}" srcOrd="2" destOrd="0" parTransId="{4ADD9114-B7BE-4F66-8256-10030314212C}" sibTransId="{1CFA2D8C-6BA0-4216-871D-4EAE460FA502}"/>
    <dgm:cxn modelId="{55C995DE-BEA9-4E21-931E-C00C88CB78A1}" srcId="{846C5111-D994-461A-A7B5-99A5F833A943}" destId="{B1C33FDC-9350-4514-BA70-E88F6AECBE56}" srcOrd="1" destOrd="0" parTransId="{C7149657-65DA-4095-8F88-1303C0CFA9E6}" sibTransId="{38535AA2-1DF6-4235-A814-4209CAAF0BB8}"/>
    <dgm:cxn modelId="{DA84CBF9-C812-47F1-ADF5-DF1521E1090B}" type="presParOf" srcId="{E1E0EE30-6410-46AB-A041-704E4AC7BFC7}" destId="{71AB05BE-79B7-45A3-A0C7-CFBF2E413AC3}" srcOrd="0" destOrd="0" presId="urn:microsoft.com/office/officeart/2005/8/layout/matrix3"/>
    <dgm:cxn modelId="{7C07E59F-B35B-4272-9D82-351BBFBDA3A3}" type="presParOf" srcId="{E1E0EE30-6410-46AB-A041-704E4AC7BFC7}" destId="{9284434C-F181-48AF-B832-9406A932AC0A}" srcOrd="1" destOrd="0" presId="urn:microsoft.com/office/officeart/2005/8/layout/matrix3"/>
    <dgm:cxn modelId="{7633BB7E-926A-4210-99C4-5C59F8BDFEE3}" type="presParOf" srcId="{E1E0EE30-6410-46AB-A041-704E4AC7BFC7}" destId="{EDA7B352-A50F-4C12-8117-F700AC273A14}" srcOrd="2" destOrd="0" presId="urn:microsoft.com/office/officeart/2005/8/layout/matrix3"/>
    <dgm:cxn modelId="{368C677A-3922-46DB-B8CC-0C1620CDA8ED}" type="presParOf" srcId="{E1E0EE30-6410-46AB-A041-704E4AC7BFC7}" destId="{DEA3BD1D-A2A2-48D6-BF83-391553BA35AD}" srcOrd="3" destOrd="0" presId="urn:microsoft.com/office/officeart/2005/8/layout/matrix3"/>
    <dgm:cxn modelId="{1E422A30-F533-4FD7-BF31-606FDE54D8A0}" type="presParOf" srcId="{E1E0EE30-6410-46AB-A041-704E4AC7BFC7}" destId="{35C2348B-A986-47E8-AE1A-05BD520C7B03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BD56B3-6C82-40DD-98FA-134196FC26A4}" type="datetimeFigureOut">
              <a:rPr lang="en-US" smtClean="0"/>
              <a:pPr/>
              <a:t>7/11/2018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80D8B5-8FAD-4D8C-8B4E-1B73660FDA8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16198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>
            <a:alphaModFix amt="29000"/>
            <a:lum/>
          </a:blip>
          <a:srcRect/>
          <a:stretch>
            <a:fillRect b="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4BD89-6C3B-436A-AA2C-DBE78988A6E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00800"/>
            <a:ext cx="5486400" cy="3206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70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r>
              <a:rPr lang="en-US" dirty="0" smtClean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sz="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4627245"/>
            <a:ext cx="6400800" cy="1554480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1" baseline="0">
                <a:solidFill>
                  <a:srgbClr val="8CC751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3138" y="457200"/>
            <a:ext cx="8224652" cy="1470025"/>
          </a:xfrm>
        </p:spPr>
        <p:txBody>
          <a:bodyPr>
            <a:normAutofit/>
          </a:bodyPr>
          <a:lstStyle>
            <a:lvl1pPr algn="ctr">
              <a:defRPr sz="4000" b="1">
                <a:solidFill>
                  <a:srgbClr val="009AD3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2286000" y="6172200"/>
            <a:ext cx="6400800" cy="0"/>
          </a:xfrm>
          <a:prstGeom prst="line">
            <a:avLst/>
          </a:prstGeom>
          <a:ln w="57150">
            <a:solidFill>
              <a:srgbClr val="F47A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9451168"/>
      </p:ext>
    </p:extLst>
  </p:cSld>
  <p:clrMapOvr>
    <a:masterClrMapping/>
  </p:clrMapOvr>
  <p:transition spd="slow"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1–</a:t>
            </a:r>
            <a:fld id="{EDEDAE98-C97D-4C66-8FCA-6282D1B6739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00800"/>
            <a:ext cx="5486400" cy="3206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7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r>
              <a:rPr lang="en-US" dirty="0" smtClean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sz="600" dirty="0"/>
          </a:p>
        </p:txBody>
      </p:sp>
    </p:spTree>
    <p:extLst>
      <p:ext uri="{BB962C8B-B14F-4D97-AF65-F5344CB8AC3E}">
        <p14:creationId xmlns:p14="http://schemas.microsoft.com/office/powerpoint/2010/main" val="3523729963"/>
      </p:ext>
    </p:extLst>
  </p:cSld>
  <p:clrMapOvr>
    <a:masterClrMapping/>
  </p:clrMapOvr>
  <p:transition spd="slow">
    <p:cut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O 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457200" indent="-457200">
              <a:buFont typeface="+mj-lt"/>
              <a:buAutoNum type="arabicPeriod"/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1–</a:t>
            </a:r>
            <a:fld id="{EDEDAE98-C97D-4C66-8FCA-6282D1B6739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00800"/>
            <a:ext cx="5486400" cy="3206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7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r>
              <a:rPr lang="en-US" dirty="0" smtClean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sz="600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246888"/>
            <a:ext cx="8229600" cy="1005840"/>
          </a:xfrm>
          <a:gradFill flip="none" rotWithShape="1">
            <a:gsLst>
              <a:gs pos="0">
                <a:schemeClr val="accent6">
                  <a:lumMod val="50000"/>
                  <a:shade val="30000"/>
                  <a:satMod val="115000"/>
                </a:schemeClr>
              </a:gs>
              <a:gs pos="50000">
                <a:schemeClr val="accent6">
                  <a:lumMod val="50000"/>
                  <a:shade val="67500"/>
                  <a:satMod val="115000"/>
                </a:schemeClr>
              </a:gs>
              <a:gs pos="100000">
                <a:schemeClr val="accent6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  <a:effectLst>
            <a:outerShdw blurRad="76200" dist="762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>
              <a:defRPr sz="280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51036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ut thruBlk="1"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1–</a:t>
            </a:r>
            <a:fld id="{EDEDAE98-C97D-4C66-8FCA-6282D1B6739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00800"/>
            <a:ext cx="5486400" cy="3206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7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r>
              <a:rPr lang="en-US" dirty="0" smtClean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sz="600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46888"/>
            <a:ext cx="8229600" cy="1005840"/>
          </a:xfr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  <a:tileRect/>
          </a:gradFill>
          <a:effectLst>
            <a:outerShdw blurRad="76200" dist="762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4622397"/>
      </p:ext>
    </p:extLst>
  </p:cSld>
  <p:clrMapOvr>
    <a:masterClrMapping/>
  </p:clrMapOvr>
  <p:transition spd="slow">
    <p:cut thruBlk="1"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xhibi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1–</a:t>
            </a:r>
            <a:fld id="{EDEDAE98-C97D-4C66-8FCA-6282D1B6739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00800"/>
            <a:ext cx="5486400" cy="3206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7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r>
              <a:rPr lang="en-US" dirty="0" smtClean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sz="600" dirty="0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46888"/>
            <a:ext cx="8229600" cy="1005840"/>
          </a:xfrm>
          <a:noFill/>
          <a:effectLst/>
        </p:spPr>
        <p:txBody>
          <a:bodyPr>
            <a:normAutofit/>
          </a:bodyPr>
          <a:lstStyle>
            <a:lvl1pPr algn="l">
              <a:defRPr sz="1800">
                <a:solidFill>
                  <a:schemeClr val="accent1">
                    <a:lumMod val="75000"/>
                  </a:schemeClr>
                </a:solidFill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533400" y="1066800"/>
            <a:ext cx="8153400" cy="0"/>
          </a:xfrm>
          <a:prstGeom prst="line">
            <a:avLst/>
          </a:prstGeom>
          <a:ln w="571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1763069"/>
      </p:ext>
    </p:extLst>
  </p:cSld>
  <p:clrMapOvr>
    <a:masterClrMapping/>
  </p:clrMapOvr>
  <p:transition spd="slow">
    <p:cut thruBlk="1"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1–</a:t>
            </a:r>
            <a:fld id="{EDEDAE98-C97D-4C66-8FCA-6282D1B6739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00800"/>
            <a:ext cx="5486400" cy="3206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7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r>
              <a:rPr lang="en-US" dirty="0" smtClean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sz="600" dirty="0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46888"/>
            <a:ext cx="8229600" cy="1005840"/>
          </a:xfrm>
          <a:noFill/>
          <a:effectLst/>
        </p:spPr>
        <p:txBody>
          <a:bodyPr>
            <a:normAutofit/>
          </a:bodyPr>
          <a:lstStyle>
            <a:lvl1pPr algn="l">
              <a:defRPr sz="1800">
                <a:solidFill>
                  <a:schemeClr val="accent1">
                    <a:lumMod val="75000"/>
                  </a:schemeClr>
                </a:solidFill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533400" y="1066800"/>
            <a:ext cx="81534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7251649"/>
      </p:ext>
    </p:extLst>
  </p:cSld>
  <p:clrMapOvr>
    <a:masterClrMapping/>
  </p:clrMapOvr>
  <p:transition spd="slow">
    <p:cut thruBlk="1"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4038600" cy="47545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038600" cy="47545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1–</a:t>
            </a:r>
            <a:fld id="{EDEDAE98-C97D-4C66-8FCA-6282D1B6739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00800"/>
            <a:ext cx="5486400" cy="3206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7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r>
              <a:rPr lang="en-US" dirty="0" smtClean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sz="600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246888"/>
            <a:ext cx="8229600" cy="1005840"/>
          </a:xfr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  <a:tileRect/>
          </a:gradFill>
          <a:effectLst>
            <a:outerShdw blurRad="76200" dist="762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7444895"/>
      </p:ext>
    </p:extLst>
  </p:cSld>
  <p:clrMapOvr>
    <a:masterClrMapping/>
  </p:clrMapOvr>
  <p:transition spd="slow">
    <p:cut thruBlk="1"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ey Term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4038600" cy="4754563"/>
          </a:xfrm>
        </p:spPr>
        <p:txBody>
          <a:bodyPr/>
          <a:lstStyle>
            <a:lvl1pPr marL="233363" indent="-233363">
              <a:buNone/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038600" cy="4754563"/>
          </a:xfrm>
        </p:spPr>
        <p:txBody>
          <a:bodyPr/>
          <a:lstStyle>
            <a:lvl1pPr marL="233363" indent="-233363">
              <a:buNone/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1–</a:t>
            </a:r>
            <a:fld id="{EDEDAE98-C97D-4C66-8FCA-6282D1B6739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00800"/>
            <a:ext cx="5486400" cy="3206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7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r>
              <a:rPr lang="en-US" dirty="0" smtClean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sz="600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246888"/>
            <a:ext cx="8229600" cy="1005840"/>
          </a:xfrm>
          <a:gradFill flip="none" rotWithShape="1">
            <a:gsLst>
              <a:gs pos="0">
                <a:schemeClr val="accent6">
                  <a:lumMod val="50000"/>
                  <a:shade val="30000"/>
                  <a:satMod val="115000"/>
                </a:schemeClr>
              </a:gs>
              <a:gs pos="50000">
                <a:schemeClr val="accent6">
                  <a:lumMod val="50000"/>
                  <a:shade val="67500"/>
                  <a:satMod val="115000"/>
                </a:schemeClr>
              </a:gs>
              <a:gs pos="100000">
                <a:schemeClr val="accent6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  <a:effectLst>
            <a:outerShdw blurRad="76200" dist="762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87468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ut thruBlk="1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6888"/>
            <a:ext cx="8229600" cy="1005840"/>
          </a:xfr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  <a:tileRect/>
          </a:gradFill>
          <a:effectLst>
            <a:outerShdw blurRad="76200" dist="762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1–</a:t>
            </a:r>
            <a:fld id="{EDEDAE98-C97D-4C66-8FCA-6282D1B6739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00800"/>
            <a:ext cx="5486400" cy="3206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7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r>
              <a:rPr lang="en-US" dirty="0" smtClean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sz="600" dirty="0"/>
          </a:p>
        </p:txBody>
      </p:sp>
    </p:spTree>
    <p:extLst>
      <p:ext uri="{BB962C8B-B14F-4D97-AF65-F5344CB8AC3E}">
        <p14:creationId xmlns:p14="http://schemas.microsoft.com/office/powerpoint/2010/main" val="2987233403"/>
      </p:ext>
    </p:extLst>
  </p:cSld>
  <p:clrMapOvr>
    <a:masterClrMapping/>
  </p:clrMapOvr>
  <p:transition spd="slow"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 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457200" indent="-457200">
              <a:buFont typeface="+mj-lt"/>
              <a:buAutoNum type="arabicPeriod"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1–</a:t>
            </a:r>
            <a:fld id="{EDEDAE98-C97D-4C66-8FCA-6282D1B6739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00800"/>
            <a:ext cx="5486400" cy="3206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7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r>
              <a:rPr lang="en-US" dirty="0" smtClean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sz="600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246888"/>
            <a:ext cx="8229600" cy="1005840"/>
          </a:xfrm>
          <a:gradFill flip="none" rotWithShape="1">
            <a:gsLst>
              <a:gs pos="0">
                <a:schemeClr val="accent6">
                  <a:lumMod val="50000"/>
                  <a:shade val="30000"/>
                  <a:satMod val="115000"/>
                </a:schemeClr>
              </a:gs>
              <a:gs pos="50000">
                <a:schemeClr val="accent6">
                  <a:lumMod val="50000"/>
                  <a:shade val="67500"/>
                  <a:satMod val="115000"/>
                </a:schemeClr>
              </a:gs>
              <a:gs pos="100000">
                <a:schemeClr val="accent6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  <a:effectLst>
            <a:outerShdw blurRad="76200" dist="762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>
              <a:defRPr sz="280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51036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1–</a:t>
            </a:r>
            <a:fld id="{EDEDAE98-C97D-4C66-8FCA-6282D1B6739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00800"/>
            <a:ext cx="5486400" cy="3206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7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r>
              <a:rPr lang="en-US" dirty="0" smtClean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sz="600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46888"/>
            <a:ext cx="8229600" cy="1005840"/>
          </a:xfr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  <a:tileRect/>
          </a:gradFill>
          <a:effectLst>
            <a:outerShdw blurRad="76200" dist="762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4622397"/>
      </p:ext>
    </p:extLst>
  </p:cSld>
  <p:clrMapOvr>
    <a:masterClrMapping/>
  </p:clrMapOvr>
  <p:transition spd="slow">
    <p:cut thruBlk="1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xhibi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1–</a:t>
            </a:r>
            <a:fld id="{EDEDAE98-C97D-4C66-8FCA-6282D1B6739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00800"/>
            <a:ext cx="5486400" cy="3206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7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r>
              <a:rPr lang="en-US" dirty="0" smtClean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sz="600" dirty="0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46888"/>
            <a:ext cx="8229600" cy="1005840"/>
          </a:xfrm>
          <a:noFill/>
          <a:effectLst/>
        </p:spPr>
        <p:txBody>
          <a:bodyPr>
            <a:normAutofit/>
          </a:bodyPr>
          <a:lstStyle>
            <a:lvl1pPr algn="l">
              <a:defRPr sz="1800">
                <a:solidFill>
                  <a:schemeClr val="accent1">
                    <a:lumMod val="75000"/>
                  </a:schemeClr>
                </a:solidFill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cxnSp>
        <p:nvCxnSpPr>
          <p:cNvPr id="3" name="Straight Connector 2"/>
          <p:cNvCxnSpPr/>
          <p:nvPr/>
        </p:nvCxnSpPr>
        <p:spPr>
          <a:xfrm>
            <a:off x="533400" y="1066800"/>
            <a:ext cx="8153400" cy="0"/>
          </a:xfrm>
          <a:prstGeom prst="line">
            <a:avLst/>
          </a:prstGeom>
          <a:ln w="571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533400" y="1066800"/>
            <a:ext cx="8153400" cy="0"/>
          </a:xfrm>
          <a:prstGeom prst="line">
            <a:avLst/>
          </a:prstGeom>
          <a:ln w="571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1763069"/>
      </p:ext>
    </p:extLst>
  </p:cSld>
  <p:clrMapOvr>
    <a:masterClrMapping/>
  </p:clrMapOvr>
  <p:transition spd="slow">
    <p:cut thruBlk="1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1–</a:t>
            </a:r>
            <a:fld id="{EDEDAE98-C97D-4C66-8FCA-6282D1B6739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00800"/>
            <a:ext cx="5486400" cy="3206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7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r>
              <a:rPr lang="en-US" dirty="0" smtClean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sz="600" dirty="0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46888"/>
            <a:ext cx="8229600" cy="1005840"/>
          </a:xfrm>
          <a:noFill/>
          <a:effectLst/>
        </p:spPr>
        <p:txBody>
          <a:bodyPr>
            <a:normAutofit/>
          </a:bodyPr>
          <a:lstStyle>
            <a:lvl1pPr algn="l">
              <a:defRPr sz="1800">
                <a:solidFill>
                  <a:schemeClr val="accent1">
                    <a:lumMod val="75000"/>
                  </a:schemeClr>
                </a:solidFill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cxnSp>
        <p:nvCxnSpPr>
          <p:cNvPr id="3" name="Straight Connector 2"/>
          <p:cNvCxnSpPr/>
          <p:nvPr/>
        </p:nvCxnSpPr>
        <p:spPr>
          <a:xfrm>
            <a:off x="533400" y="1066800"/>
            <a:ext cx="81534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533400" y="1066800"/>
            <a:ext cx="81534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7251649"/>
      </p:ext>
    </p:extLst>
  </p:cSld>
  <p:clrMapOvr>
    <a:masterClrMapping/>
  </p:clrMapOvr>
  <p:transition spd="slow">
    <p:cut thruBlk="1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4038600" cy="47545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038600" cy="47545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1–</a:t>
            </a:r>
            <a:fld id="{EDEDAE98-C97D-4C66-8FCA-6282D1B6739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00800"/>
            <a:ext cx="5486400" cy="3206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7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r>
              <a:rPr lang="en-US" dirty="0" smtClean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sz="600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246888"/>
            <a:ext cx="8229600" cy="1005840"/>
          </a:xfr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  <a:tileRect/>
          </a:gradFill>
          <a:effectLst>
            <a:outerShdw blurRad="76200" dist="762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7444895"/>
      </p:ext>
    </p:extLst>
  </p:cSld>
  <p:clrMapOvr>
    <a:masterClrMapping/>
  </p:clrMapOvr>
  <p:transition spd="slow"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" grpId="0" build="p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ey Term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4038600" cy="4754563"/>
          </a:xfrm>
        </p:spPr>
        <p:txBody>
          <a:bodyPr/>
          <a:lstStyle>
            <a:lvl1pPr marL="233363" indent="-233363">
              <a:buNone/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038600" cy="4754563"/>
          </a:xfrm>
        </p:spPr>
        <p:txBody>
          <a:bodyPr/>
          <a:lstStyle>
            <a:lvl1pPr marL="233363" indent="-233363">
              <a:buNone/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1–</a:t>
            </a:r>
            <a:fld id="{EDEDAE98-C97D-4C66-8FCA-6282D1B6739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00800"/>
            <a:ext cx="5486400" cy="3206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7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r>
              <a:rPr lang="en-US" dirty="0" smtClean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sz="600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246888"/>
            <a:ext cx="8229600" cy="1005840"/>
          </a:xfrm>
          <a:gradFill flip="none" rotWithShape="1">
            <a:gsLst>
              <a:gs pos="0">
                <a:schemeClr val="accent6">
                  <a:lumMod val="50000"/>
                  <a:shade val="30000"/>
                  <a:satMod val="115000"/>
                </a:schemeClr>
              </a:gs>
              <a:gs pos="50000">
                <a:schemeClr val="accent6">
                  <a:lumMod val="50000"/>
                  <a:shade val="67500"/>
                  <a:satMod val="115000"/>
                </a:schemeClr>
              </a:gs>
              <a:gs pos="100000">
                <a:schemeClr val="accent6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  <a:effectLst>
            <a:outerShdw blurRad="76200" dist="762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87468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" grpId="0" build="p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1–</a:t>
            </a:r>
            <a:fld id="{EDEDAE98-C97D-4C66-8FCA-6282D1B6739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3"/>
          </p:nvPr>
        </p:nvSpPr>
        <p:spPr>
          <a:xfrm>
            <a:off x="457200" y="6400800"/>
            <a:ext cx="5486400" cy="3206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7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r>
              <a:rPr lang="en-US" dirty="0" smtClean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sz="600" dirty="0"/>
          </a:p>
        </p:txBody>
      </p:sp>
    </p:spTree>
    <p:extLst>
      <p:ext uri="{BB962C8B-B14F-4D97-AF65-F5344CB8AC3E}">
        <p14:creationId xmlns:p14="http://schemas.microsoft.com/office/powerpoint/2010/main" val="3222831844"/>
      </p:ext>
    </p:extLst>
  </p:cSld>
  <p:clrMapOvr>
    <a:masterClrMapping/>
  </p:clrMapOvr>
  <p:transition spd="slow">
    <p:cut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46888"/>
            <a:ext cx="8229600" cy="10058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71600"/>
            <a:ext cx="82296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00800"/>
            <a:ext cx="5486400" cy="3206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7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r>
              <a:rPr lang="en-US" dirty="0" smtClean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sz="6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400800"/>
            <a:ext cx="2133600" cy="3206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7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r>
              <a:rPr lang="en-US" dirty="0" smtClean="0"/>
              <a:t>1–</a:t>
            </a:r>
            <a:fld id="{EDEDAE98-C97D-4C66-8FCA-6282D1B6739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2348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50" r:id="rId11"/>
    <p:sldLayoutId id="2147483661" r:id="rId12"/>
    <p:sldLayoutId id="2147483665" r:id="rId13"/>
    <p:sldLayoutId id="2147483666" r:id="rId14"/>
    <p:sldLayoutId id="2147483652" r:id="rId15"/>
    <p:sldLayoutId id="2147483664" r:id="rId16"/>
  </p:sldLayoutIdLst>
  <p:transition spd="slow">
    <p:cut thruBlk="1"/>
  </p:transition>
  <p:timing>
    <p:tnLst>
      <p:par>
        <p:cTn id="1" dur="indefinite" restart="never" nodeType="tmRoot"/>
      </p:par>
    </p:tnLst>
  </p:timing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3200" kern="1200">
          <a:solidFill>
            <a:schemeClr val="accent6">
              <a:lumMod val="50000"/>
            </a:schemeClr>
          </a:solidFill>
          <a:latin typeface="+mj-lt"/>
          <a:ea typeface="Tahoma" pitchFamily="34" charset="0"/>
          <a:cs typeface="Tahoma" pitchFamily="34" charset="0"/>
        </a:defRPr>
      </a:lvl1pPr>
    </p:titleStyle>
    <p:bodyStyle>
      <a:lvl1pPr marL="228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b="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512763" indent="-284163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685800" indent="-173038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+mn-cs"/>
        </a:defRPr>
      </a:lvl3pPr>
      <a:lvl4pPr marL="858838" indent="-173038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2">
              <a:lumMod val="75000"/>
            </a:schemeClr>
          </a:solidFill>
          <a:latin typeface="Arial" pitchFamily="34" charset="0"/>
          <a:ea typeface="+mn-ea"/>
          <a:cs typeface="+mn-cs"/>
        </a:defRPr>
      </a:lvl4pPr>
      <a:lvl5pPr marL="1033463" indent="-174625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accent2">
              <a:lumMod val="75000"/>
            </a:schemeClr>
          </a:solidFill>
          <a:latin typeface="Arial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Chapter 1 </a:t>
            </a:r>
            <a:br>
              <a:rPr lang="en-US" dirty="0" smtClean="0"/>
            </a:br>
            <a:r>
              <a:rPr lang="en-US" dirty="0" smtClean="0"/>
              <a:t>The Rise of Globalization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Introduction to Global Business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7989397"/>
      </p:ext>
    </p:extLst>
  </p:cSld>
  <p:clrMapOvr>
    <a:masterClrMapping/>
  </p:clrMapOvr>
  <p:transition spd="slow">
    <p:cut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World Bank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World Bank’s initial role </a:t>
            </a:r>
            <a:r>
              <a:rPr lang="en-US" dirty="0"/>
              <a:t>was to aid the </a:t>
            </a:r>
            <a:r>
              <a:rPr lang="en-US" dirty="0" smtClean="0"/>
              <a:t>reconstruction of </a:t>
            </a:r>
            <a:r>
              <a:rPr lang="en-US" dirty="0"/>
              <a:t>Europe after </a:t>
            </a:r>
            <a:r>
              <a:rPr lang="en-US" dirty="0" smtClean="0"/>
              <a:t>World War II.</a:t>
            </a:r>
          </a:p>
          <a:p>
            <a:r>
              <a:rPr lang="en-US" dirty="0" smtClean="0"/>
              <a:t>Current focus </a:t>
            </a:r>
            <a:r>
              <a:rPr lang="en-US" dirty="0"/>
              <a:t>a</a:t>
            </a:r>
            <a:r>
              <a:rPr lang="en-US" dirty="0" smtClean="0"/>
              <a:t>reas:</a:t>
            </a:r>
          </a:p>
          <a:p>
            <a:pPr lvl="1"/>
            <a:r>
              <a:rPr lang="en-US" dirty="0" smtClean="0"/>
              <a:t>Global integration through trade liberalization</a:t>
            </a:r>
          </a:p>
          <a:p>
            <a:pPr lvl="1"/>
            <a:r>
              <a:rPr lang="en-US" dirty="0" smtClean="0"/>
              <a:t>Analysis and national trading policy advice</a:t>
            </a:r>
          </a:p>
          <a:p>
            <a:pPr lvl="1"/>
            <a:r>
              <a:rPr lang="en-US" dirty="0" smtClean="0"/>
              <a:t>Agreements supporting international standards in financial systems</a:t>
            </a:r>
          </a:p>
          <a:p>
            <a:pPr lvl="1"/>
            <a:r>
              <a:rPr lang="en-US" dirty="0" smtClean="0"/>
              <a:t>Information and knowledge transfer to developing countries to support sustainable development</a:t>
            </a:r>
          </a:p>
          <a:p>
            <a:pPr lvl="1"/>
            <a:r>
              <a:rPr lang="en-US" dirty="0" smtClean="0"/>
              <a:t>Eradicating communicable diseases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sz="600" dirty="0"/>
          </a:p>
        </p:txBody>
      </p:sp>
    </p:spTree>
    <p:extLst>
      <p:ext uri="{BB962C8B-B14F-4D97-AF65-F5344CB8AC3E}">
        <p14:creationId xmlns:p14="http://schemas.microsoft.com/office/powerpoint/2010/main" val="744190273"/>
      </p:ext>
    </p:extLst>
  </p:cSld>
  <p:clrMapOvr>
    <a:masterClrMapping/>
  </p:clrMapOvr>
  <p:transition spd="slow">
    <p:cut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World Trade Organization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WTO began trading in 1948 under the General Agreement on Tariffs and Trade (GATT).</a:t>
            </a:r>
          </a:p>
          <a:p>
            <a:pPr lvl="1"/>
            <a:r>
              <a:rPr lang="en-US" dirty="0" smtClean="0"/>
              <a:t>Liberalized trade by lowering and/or removing trade barriers such as tariffs, quotas, and subsidies</a:t>
            </a:r>
          </a:p>
          <a:p>
            <a:r>
              <a:rPr lang="en-US" dirty="0" smtClean="0"/>
              <a:t>WTO promotes global trade by:</a:t>
            </a:r>
          </a:p>
          <a:p>
            <a:pPr lvl="1"/>
            <a:r>
              <a:rPr lang="en-US" dirty="0" smtClean="0"/>
              <a:t>Administering trade agreements</a:t>
            </a:r>
          </a:p>
          <a:p>
            <a:pPr lvl="1"/>
            <a:r>
              <a:rPr lang="en-US" dirty="0" smtClean="0"/>
              <a:t>Acting as a forum for trade negotiations</a:t>
            </a:r>
          </a:p>
          <a:p>
            <a:pPr lvl="1"/>
            <a:r>
              <a:rPr lang="en-US" dirty="0" smtClean="0"/>
              <a:t>Settling trade disputes</a:t>
            </a:r>
          </a:p>
          <a:p>
            <a:pPr lvl="1"/>
            <a:r>
              <a:rPr lang="en-US" dirty="0" smtClean="0"/>
              <a:t>Reviewing national trade policies</a:t>
            </a:r>
          </a:p>
          <a:p>
            <a:pPr lvl="1"/>
            <a:r>
              <a:rPr lang="en-US" dirty="0" smtClean="0"/>
              <a:t>Providing developing countries with technical assistance and training programs</a:t>
            </a:r>
          </a:p>
          <a:p>
            <a:pPr lvl="1"/>
            <a:r>
              <a:rPr lang="en-US" dirty="0" smtClean="0"/>
              <a:t>Cooperating with the IMF and the World Bank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sz="600" dirty="0"/>
          </a:p>
        </p:txBody>
      </p:sp>
    </p:spTree>
    <p:extLst>
      <p:ext uri="{BB962C8B-B14F-4D97-AF65-F5344CB8AC3E}">
        <p14:creationId xmlns:p14="http://schemas.microsoft.com/office/powerpoint/2010/main" val="2415787079"/>
      </p:ext>
    </p:extLst>
  </p:cSld>
  <p:clrMapOvr>
    <a:masterClrMapping/>
  </p:clrMapOvr>
  <p:transition spd="slow">
    <p:cut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sz="6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Multilateral Trading System Principles Fostered by WTO Agreements</a:t>
            </a:r>
            <a:endParaRPr lang="en-US" dirty="0"/>
          </a:p>
        </p:txBody>
      </p:sp>
      <p:grpSp>
        <p:nvGrpSpPr>
          <p:cNvPr id="8" name="Group 3"/>
          <p:cNvGrpSpPr>
            <a:grpSpLocks/>
          </p:cNvGrpSpPr>
          <p:nvPr/>
        </p:nvGrpSpPr>
        <p:grpSpPr bwMode="auto">
          <a:xfrm>
            <a:off x="1119965" y="1681162"/>
            <a:ext cx="6890730" cy="4110038"/>
            <a:chOff x="726" y="1085"/>
            <a:chExt cx="4006" cy="2589"/>
          </a:xfrm>
          <a:effectLst>
            <a:outerShdw blurRad="76200" dist="635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9" name="Text Box 4" descr="Brown01"/>
            <p:cNvSpPr txBox="1">
              <a:spLocks noChangeArrowheads="1"/>
            </p:cNvSpPr>
            <p:nvPr/>
          </p:nvSpPr>
          <p:spPr bwMode="blackWhite">
            <a:xfrm>
              <a:off x="2774" y="1085"/>
              <a:ext cx="1958" cy="461"/>
            </a:xfrm>
            <a:prstGeom prst="roundRect">
              <a:avLst/>
            </a:prstGeom>
            <a:blipFill dpi="0"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  <a:extLst>
              <a:ext uri="{91240B29-F687-4F45-9708-019B960494DF}">
                <a14:hiddenLine xmlns:a14="http://schemas.microsoft.com/office/drawing/2010/main" w="31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 anchorCtr="1"/>
            <a:lstStyle>
              <a:lvl1pPr eaLnBrk="0" hangingPunct="0">
                <a:defRPr sz="1000">
                  <a:solidFill>
                    <a:schemeClr val="tx1"/>
                  </a:solidFill>
                  <a:latin typeface="Times New Roman" pitchFamily="18" charset="0"/>
                  <a:cs typeface="Tahoma" pitchFamily="34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Times New Roman" pitchFamily="18" charset="0"/>
                  <a:cs typeface="Tahoma" pitchFamily="34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Times New Roman" pitchFamily="18" charset="0"/>
                  <a:cs typeface="Tahoma" pitchFamily="34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Times New Roman" pitchFamily="18" charset="0"/>
                  <a:cs typeface="Tahoma" pitchFamily="34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Times New Roman" pitchFamily="18" charset="0"/>
                  <a:cs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itchFamily="18" charset="0"/>
                  <a:cs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itchFamily="18" charset="0"/>
                  <a:cs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itchFamily="18" charset="0"/>
                  <a:cs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itchFamily="18" charset="0"/>
                  <a:cs typeface="Tahoma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600" dirty="0">
                  <a:latin typeface="Arial" charset="0"/>
                </a:rPr>
                <a:t>Trade without discrimination</a:t>
              </a:r>
            </a:p>
          </p:txBody>
        </p:sp>
        <p:sp>
          <p:nvSpPr>
            <p:cNvPr id="10" name="Text Box 5" descr="DKblue01"/>
            <p:cNvSpPr txBox="1">
              <a:spLocks noChangeArrowheads="1"/>
            </p:cNvSpPr>
            <p:nvPr/>
          </p:nvSpPr>
          <p:spPr bwMode="blackWhite">
            <a:xfrm>
              <a:off x="2774" y="1617"/>
              <a:ext cx="1958" cy="461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  <a:extLst>
              <a:ext uri="{91240B29-F687-4F45-9708-019B960494DF}">
                <a14:hiddenLine xmlns:a14="http://schemas.microsoft.com/office/drawing/2010/main" w="31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 anchorCtr="1"/>
            <a:lstStyle>
              <a:lvl1pPr eaLnBrk="0" hangingPunct="0">
                <a:defRPr sz="1000">
                  <a:solidFill>
                    <a:schemeClr val="tx1"/>
                  </a:solidFill>
                  <a:latin typeface="Times New Roman" pitchFamily="18" charset="0"/>
                  <a:cs typeface="Tahoma" pitchFamily="34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Times New Roman" pitchFamily="18" charset="0"/>
                  <a:cs typeface="Tahoma" pitchFamily="34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Times New Roman" pitchFamily="18" charset="0"/>
                  <a:cs typeface="Tahoma" pitchFamily="34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Times New Roman" pitchFamily="18" charset="0"/>
                  <a:cs typeface="Tahoma" pitchFamily="34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Times New Roman" pitchFamily="18" charset="0"/>
                  <a:cs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itchFamily="18" charset="0"/>
                  <a:cs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itchFamily="18" charset="0"/>
                  <a:cs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itchFamily="18" charset="0"/>
                  <a:cs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itchFamily="18" charset="0"/>
                  <a:cs typeface="Tahoma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600" dirty="0" smtClean="0">
                  <a:latin typeface="Arial" charset="0"/>
                </a:rPr>
                <a:t>Increasingly freer </a:t>
              </a:r>
              <a:r>
                <a:rPr lang="en-US" sz="1600" dirty="0">
                  <a:latin typeface="Arial" charset="0"/>
                </a:rPr>
                <a:t>trade</a:t>
              </a:r>
            </a:p>
          </p:txBody>
        </p:sp>
        <p:sp>
          <p:nvSpPr>
            <p:cNvPr id="11" name="Text Box 6" descr="Green01"/>
            <p:cNvSpPr txBox="1">
              <a:spLocks noChangeArrowheads="1"/>
            </p:cNvSpPr>
            <p:nvPr/>
          </p:nvSpPr>
          <p:spPr bwMode="blackWhite">
            <a:xfrm>
              <a:off x="2774" y="2682"/>
              <a:ext cx="1958" cy="461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  <a:extLst>
              <a:ext uri="{91240B29-F687-4F45-9708-019B960494DF}">
                <a14:hiddenLine xmlns:a14="http://schemas.microsoft.com/office/drawing/2010/main" w="31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 anchorCtr="1"/>
            <a:lstStyle>
              <a:lvl1pPr eaLnBrk="0" hangingPunct="0">
                <a:defRPr sz="1000">
                  <a:solidFill>
                    <a:schemeClr val="tx1"/>
                  </a:solidFill>
                  <a:latin typeface="Times New Roman" pitchFamily="18" charset="0"/>
                  <a:cs typeface="Tahoma" pitchFamily="34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Times New Roman" pitchFamily="18" charset="0"/>
                  <a:cs typeface="Tahoma" pitchFamily="34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Times New Roman" pitchFamily="18" charset="0"/>
                  <a:cs typeface="Tahoma" pitchFamily="34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Times New Roman" pitchFamily="18" charset="0"/>
                  <a:cs typeface="Tahoma" pitchFamily="34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Times New Roman" pitchFamily="18" charset="0"/>
                  <a:cs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itchFamily="18" charset="0"/>
                  <a:cs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itchFamily="18" charset="0"/>
                  <a:cs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itchFamily="18" charset="0"/>
                  <a:cs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itchFamily="18" charset="0"/>
                  <a:cs typeface="Tahoma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600" dirty="0">
                  <a:latin typeface="Arial" charset="0"/>
                </a:rPr>
                <a:t>Promotion of fair </a:t>
              </a:r>
              <a:r>
                <a:rPr lang="en-US" sz="1600" dirty="0" smtClean="0">
                  <a:latin typeface="Arial" charset="0"/>
                </a:rPr>
                <a:t>competition</a:t>
              </a:r>
              <a:endParaRPr lang="en-US" sz="1600" dirty="0">
                <a:latin typeface="Arial" charset="0"/>
              </a:endParaRPr>
            </a:p>
          </p:txBody>
        </p:sp>
        <p:sp>
          <p:nvSpPr>
            <p:cNvPr id="12" name="Text Box 7" descr="Pink02"/>
            <p:cNvSpPr txBox="1">
              <a:spLocks noChangeArrowheads="1"/>
            </p:cNvSpPr>
            <p:nvPr/>
          </p:nvSpPr>
          <p:spPr bwMode="blackWhite">
            <a:xfrm>
              <a:off x="2774" y="3213"/>
              <a:ext cx="1958" cy="461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  <a:extLst>
              <a:ext uri="{91240B29-F687-4F45-9708-019B960494DF}">
                <a14:hiddenLine xmlns:a14="http://schemas.microsoft.com/office/drawing/2010/main" w="31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 anchorCtr="1"/>
            <a:lstStyle>
              <a:lvl1pPr eaLnBrk="0" hangingPunct="0">
                <a:defRPr sz="1000">
                  <a:solidFill>
                    <a:schemeClr val="tx1"/>
                  </a:solidFill>
                  <a:latin typeface="Times New Roman" pitchFamily="18" charset="0"/>
                  <a:cs typeface="Tahoma" pitchFamily="34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Times New Roman" pitchFamily="18" charset="0"/>
                  <a:cs typeface="Tahoma" pitchFamily="34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Times New Roman" pitchFamily="18" charset="0"/>
                  <a:cs typeface="Tahoma" pitchFamily="34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Times New Roman" pitchFamily="18" charset="0"/>
                  <a:cs typeface="Tahoma" pitchFamily="34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Times New Roman" pitchFamily="18" charset="0"/>
                  <a:cs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itchFamily="18" charset="0"/>
                  <a:cs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itchFamily="18" charset="0"/>
                  <a:cs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itchFamily="18" charset="0"/>
                  <a:cs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itchFamily="18" charset="0"/>
                  <a:cs typeface="Tahoma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600" dirty="0">
                  <a:latin typeface="Arial" charset="0"/>
                </a:rPr>
                <a:t>Encouragement of economic reforms in developing countries</a:t>
              </a:r>
            </a:p>
          </p:txBody>
        </p:sp>
        <p:cxnSp>
          <p:nvCxnSpPr>
            <p:cNvPr id="13" name="AutoShape 8"/>
            <p:cNvCxnSpPr>
              <a:cxnSpLocks noChangeShapeType="1"/>
              <a:stCxn id="17" idx="3"/>
              <a:endCxn id="10" idx="1"/>
            </p:cNvCxnSpPr>
            <p:nvPr/>
          </p:nvCxnSpPr>
          <p:spPr bwMode="auto">
            <a:xfrm flipV="1">
              <a:off x="929" y="1848"/>
              <a:ext cx="1845" cy="804"/>
            </a:xfrm>
            <a:prstGeom prst="straightConnector1">
              <a:avLst/>
            </a:prstGeom>
            <a:noFill/>
            <a:ln w="31750">
              <a:solidFill>
                <a:schemeClr val="accent1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" name="AutoShape 9"/>
            <p:cNvCxnSpPr>
              <a:cxnSpLocks noChangeShapeType="1"/>
              <a:endCxn id="11" idx="1"/>
            </p:cNvCxnSpPr>
            <p:nvPr/>
          </p:nvCxnSpPr>
          <p:spPr bwMode="auto">
            <a:xfrm>
              <a:off x="970" y="2078"/>
              <a:ext cx="1804" cy="835"/>
            </a:xfrm>
            <a:prstGeom prst="straightConnector1">
              <a:avLst/>
            </a:prstGeom>
            <a:noFill/>
            <a:ln w="31750">
              <a:solidFill>
                <a:schemeClr val="accent1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" name="AutoShape 10"/>
            <p:cNvCxnSpPr>
              <a:cxnSpLocks noChangeShapeType="1"/>
              <a:stCxn id="17" idx="3"/>
              <a:endCxn id="9" idx="1"/>
            </p:cNvCxnSpPr>
            <p:nvPr/>
          </p:nvCxnSpPr>
          <p:spPr bwMode="auto">
            <a:xfrm flipV="1">
              <a:off x="929" y="1316"/>
              <a:ext cx="1845" cy="1336"/>
            </a:xfrm>
            <a:prstGeom prst="straightConnector1">
              <a:avLst/>
            </a:prstGeom>
            <a:noFill/>
            <a:ln w="31750">
              <a:solidFill>
                <a:schemeClr val="accent1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6" name="AutoShape 11"/>
            <p:cNvCxnSpPr>
              <a:cxnSpLocks noChangeShapeType="1"/>
              <a:stCxn id="17" idx="1"/>
              <a:endCxn id="12" idx="1"/>
            </p:cNvCxnSpPr>
            <p:nvPr/>
          </p:nvCxnSpPr>
          <p:spPr bwMode="auto">
            <a:xfrm>
              <a:off x="929" y="2103"/>
              <a:ext cx="1845" cy="1340"/>
            </a:xfrm>
            <a:prstGeom prst="straightConnector1">
              <a:avLst/>
            </a:prstGeom>
            <a:noFill/>
            <a:ln w="31750">
              <a:solidFill>
                <a:schemeClr val="accent1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7" name="Oval 12" descr="Orange01"/>
            <p:cNvSpPr>
              <a:spLocks noChangeArrowheads="1"/>
            </p:cNvSpPr>
            <p:nvPr/>
          </p:nvSpPr>
          <p:spPr bwMode="auto">
            <a:xfrm>
              <a:off x="726" y="1990"/>
              <a:ext cx="1384" cy="775"/>
            </a:xfrm>
            <a:prstGeom prst="ellipse">
              <a:avLst/>
            </a:prstGeom>
            <a:ln>
              <a:headEnd/>
              <a:tailEnd/>
            </a:ln>
            <a:extLst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sz="2000" b="1" dirty="0">
                  <a:solidFill>
                    <a:schemeClr val="bg1"/>
                  </a:solidFill>
                  <a:latin typeface="Arial" charset="0"/>
                </a:rPr>
                <a:t>WTO Agreements</a:t>
              </a:r>
            </a:p>
          </p:txBody>
        </p:sp>
        <p:sp>
          <p:nvSpPr>
            <p:cNvPr id="18" name="Text Box 13" descr="Tan01"/>
            <p:cNvSpPr txBox="1">
              <a:spLocks noChangeArrowheads="1"/>
            </p:cNvSpPr>
            <p:nvPr/>
          </p:nvSpPr>
          <p:spPr bwMode="blackWhite">
            <a:xfrm>
              <a:off x="2774" y="2147"/>
              <a:ext cx="1958" cy="461"/>
            </a:xfrm>
            <a:prstGeom prst="roundRect">
              <a:avLst/>
            </a:prstGeom>
            <a:blipFill dpi="0" rotWithShape="0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  <a:extLst>
              <a:ext uri="{91240B29-F687-4F45-9708-019B960494DF}">
                <a14:hiddenLine xmlns:a14="http://schemas.microsoft.com/office/drawing/2010/main" w="31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 anchorCtr="1"/>
            <a:lstStyle>
              <a:lvl1pPr eaLnBrk="0" hangingPunct="0">
                <a:defRPr sz="1000">
                  <a:solidFill>
                    <a:schemeClr val="tx1"/>
                  </a:solidFill>
                  <a:latin typeface="Times New Roman" pitchFamily="18" charset="0"/>
                  <a:cs typeface="Tahoma" pitchFamily="34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Times New Roman" pitchFamily="18" charset="0"/>
                  <a:cs typeface="Tahoma" pitchFamily="34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Times New Roman" pitchFamily="18" charset="0"/>
                  <a:cs typeface="Tahoma" pitchFamily="34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Times New Roman" pitchFamily="18" charset="0"/>
                  <a:cs typeface="Tahoma" pitchFamily="34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Times New Roman" pitchFamily="18" charset="0"/>
                  <a:cs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itchFamily="18" charset="0"/>
                  <a:cs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itchFamily="18" charset="0"/>
                  <a:cs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itchFamily="18" charset="0"/>
                  <a:cs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itchFamily="18" charset="0"/>
                  <a:cs typeface="Tahoma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600" dirty="0">
                  <a:latin typeface="Arial" charset="0"/>
                </a:rPr>
                <a:t>Predictability of trading relationships</a:t>
              </a:r>
            </a:p>
          </p:txBody>
        </p:sp>
        <p:cxnSp>
          <p:nvCxnSpPr>
            <p:cNvPr id="19" name="AutoShape 14"/>
            <p:cNvCxnSpPr>
              <a:cxnSpLocks noChangeShapeType="1"/>
              <a:stCxn id="17" idx="6"/>
              <a:endCxn id="18" idx="1"/>
            </p:cNvCxnSpPr>
            <p:nvPr/>
          </p:nvCxnSpPr>
          <p:spPr bwMode="auto">
            <a:xfrm flipV="1">
              <a:off x="2110" y="2378"/>
              <a:ext cx="664" cy="0"/>
            </a:xfrm>
            <a:prstGeom prst="straightConnector1">
              <a:avLst/>
            </a:prstGeom>
            <a:noFill/>
            <a:ln w="31750">
              <a:solidFill>
                <a:schemeClr val="accent1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780481481"/>
      </p:ext>
    </p:extLst>
  </p:cSld>
  <p:clrMapOvr>
    <a:masterClrMapping/>
  </p:clrMapOvr>
  <p:transition spd="slow"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Institutional Structure and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Its Impact on Globalization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is </a:t>
            </a:r>
            <a:r>
              <a:rPr lang="en-US" dirty="0" smtClean="0"/>
              <a:t>institutional </a:t>
            </a:r>
            <a:r>
              <a:rPr lang="en-US" dirty="0"/>
              <a:t>s</a:t>
            </a:r>
            <a:r>
              <a:rPr lang="en-US" dirty="0" smtClean="0"/>
              <a:t>tructure?</a:t>
            </a:r>
          </a:p>
          <a:p>
            <a:pPr lvl="1"/>
            <a:r>
              <a:rPr lang="en-US" b="1" dirty="0" smtClean="0"/>
              <a:t>Institutions</a:t>
            </a:r>
            <a:r>
              <a:rPr lang="en-US" dirty="0" smtClean="0"/>
              <a:t> are the </a:t>
            </a:r>
            <a:r>
              <a:rPr lang="en-US" dirty="0"/>
              <a:t>rules, </a:t>
            </a:r>
            <a:r>
              <a:rPr lang="en-US" dirty="0" smtClean="0"/>
              <a:t>enforcement mechanisms</a:t>
            </a:r>
            <a:r>
              <a:rPr lang="en-US" dirty="0"/>
              <a:t>, </a:t>
            </a:r>
            <a:r>
              <a:rPr lang="en-US" dirty="0" smtClean="0"/>
              <a:t>and organizations </a:t>
            </a:r>
            <a:r>
              <a:rPr lang="en-US" dirty="0"/>
              <a:t>that </a:t>
            </a:r>
            <a:r>
              <a:rPr lang="en-US" dirty="0" smtClean="0"/>
              <a:t>support market transactions.</a:t>
            </a:r>
          </a:p>
          <a:p>
            <a:r>
              <a:rPr lang="en-US" dirty="0" smtClean="0"/>
              <a:t>Impact of globalization:</a:t>
            </a:r>
          </a:p>
          <a:p>
            <a:pPr lvl="1"/>
            <a:r>
              <a:rPr lang="en-US" dirty="0" smtClean="0"/>
              <a:t>Demand for </a:t>
            </a:r>
            <a:r>
              <a:rPr lang="en-US" b="1" dirty="0" smtClean="0"/>
              <a:t>transparency</a:t>
            </a:r>
            <a:r>
              <a:rPr lang="en-US" dirty="0" smtClean="0"/>
              <a:t>, openness, and disclosure from political institutions</a:t>
            </a:r>
          </a:p>
          <a:p>
            <a:pPr lvl="1"/>
            <a:r>
              <a:rPr lang="en-US" dirty="0" smtClean="0"/>
              <a:t>Need for </a:t>
            </a:r>
            <a:r>
              <a:rPr lang="en-US" b="1" dirty="0" smtClean="0"/>
              <a:t>adaptive institutions</a:t>
            </a:r>
            <a:r>
              <a:rPr lang="en-US" dirty="0" smtClean="0"/>
              <a:t> that provide societal stability and incentives for private investment</a:t>
            </a:r>
          </a:p>
          <a:p>
            <a:pPr lvl="1"/>
            <a:r>
              <a:rPr lang="en-US" dirty="0" smtClean="0"/>
              <a:t>Increasing expectations of </a:t>
            </a:r>
            <a:r>
              <a:rPr lang="en-US" b="1" dirty="0" smtClean="0"/>
              <a:t>accountability</a:t>
            </a:r>
            <a:r>
              <a:rPr lang="en-US" dirty="0" smtClean="0"/>
              <a:t> and responsibility for those who govern</a:t>
            </a:r>
            <a:endParaRPr lang="en-US" dirty="0"/>
          </a:p>
          <a:p>
            <a:pPr lvl="1"/>
            <a:r>
              <a:rPr lang="en-US" dirty="0" smtClean="0"/>
              <a:t>Importance of independent judiciary and free press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sz="600" dirty="0"/>
          </a:p>
        </p:txBody>
      </p:sp>
    </p:spTree>
    <p:extLst>
      <p:ext uri="{BB962C8B-B14F-4D97-AF65-F5344CB8AC3E}">
        <p14:creationId xmlns:p14="http://schemas.microsoft.com/office/powerpoint/2010/main" val="2461951480"/>
      </p:ext>
    </p:extLst>
  </p:cSld>
  <p:clrMapOvr>
    <a:masterClrMapping/>
  </p:clrMapOvr>
  <p:transition spd="slow">
    <p:cut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sz="6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Effective Policy </a:t>
            </a:r>
            <a:r>
              <a:rPr lang="en-US" dirty="0" smtClean="0"/>
              <a:t>Measures That </a:t>
            </a:r>
            <a:br>
              <a:rPr lang="en-US" dirty="0" smtClean="0"/>
            </a:br>
            <a:r>
              <a:rPr lang="en-US" dirty="0" smtClean="0"/>
              <a:t>Promote Globalization</a:t>
            </a:r>
            <a:endParaRPr lang="en-US" dirty="0"/>
          </a:p>
        </p:txBody>
      </p:sp>
      <p:grpSp>
        <p:nvGrpSpPr>
          <p:cNvPr id="61" name="Group 60"/>
          <p:cNvGrpSpPr/>
          <p:nvPr/>
        </p:nvGrpSpPr>
        <p:grpSpPr>
          <a:xfrm>
            <a:off x="756536" y="1828800"/>
            <a:ext cx="7630928" cy="3902076"/>
            <a:chOff x="756536" y="1935162"/>
            <a:chExt cx="7630928" cy="3902076"/>
          </a:xfrm>
        </p:grpSpPr>
        <p:cxnSp>
          <p:nvCxnSpPr>
            <p:cNvPr id="14" name="AutoShape 10"/>
            <p:cNvCxnSpPr>
              <a:cxnSpLocks noChangeShapeType="1"/>
              <a:stCxn id="16" idx="0"/>
              <a:endCxn id="8" idx="2"/>
            </p:cNvCxnSpPr>
            <p:nvPr/>
          </p:nvCxnSpPr>
          <p:spPr bwMode="auto">
            <a:xfrm flipV="1">
              <a:off x="4562937" y="2667000"/>
              <a:ext cx="0" cy="533400"/>
            </a:xfrm>
            <a:prstGeom prst="straightConnector1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 type="stealth" w="lg" len="lg"/>
            </a:ln>
            <a:effectLst>
              <a:outerShdw dist="3592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" name="AutoShape 14"/>
            <p:cNvCxnSpPr>
              <a:cxnSpLocks noChangeShapeType="1"/>
              <a:stCxn id="16" idx="6"/>
              <a:endCxn id="17" idx="1"/>
            </p:cNvCxnSpPr>
            <p:nvPr/>
          </p:nvCxnSpPr>
          <p:spPr bwMode="auto">
            <a:xfrm>
              <a:off x="5751808" y="3912064"/>
              <a:ext cx="496592" cy="0"/>
            </a:xfrm>
            <a:prstGeom prst="straightConnector1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 type="stealth" w="lg" len="lg"/>
            </a:ln>
            <a:effectLst>
              <a:outerShdw dist="3592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8" name="Text Box 4" descr="Brown01"/>
            <p:cNvSpPr txBox="1">
              <a:spLocks noChangeArrowheads="1"/>
            </p:cNvSpPr>
            <p:nvPr/>
          </p:nvSpPr>
          <p:spPr bwMode="blackWhite">
            <a:xfrm>
              <a:off x="3493405" y="1935162"/>
              <a:ext cx="2139064" cy="731838"/>
            </a:xfrm>
            <a:prstGeom prst="roundRect">
              <a:avLst/>
            </a:prstGeom>
            <a:blipFill dpi="0"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>
              <a:outerShdw blurRad="76200" dist="762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  <a:extLst>
              <a:ext uri="{91240B29-F687-4F45-9708-019B960494DF}">
                <a14:hiddenLine xmlns:a14="http://schemas.microsoft.com/office/drawing/2010/main" w="31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 anchorCtr="1"/>
            <a:lstStyle>
              <a:lvl1pPr eaLnBrk="0" hangingPunct="0">
                <a:defRPr sz="1000">
                  <a:solidFill>
                    <a:schemeClr val="tx1"/>
                  </a:solidFill>
                  <a:latin typeface="Times New Roman" pitchFamily="18" charset="0"/>
                  <a:cs typeface="Tahoma" pitchFamily="34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Times New Roman" pitchFamily="18" charset="0"/>
                  <a:cs typeface="Tahoma" pitchFamily="34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Times New Roman" pitchFamily="18" charset="0"/>
                  <a:cs typeface="Tahoma" pitchFamily="34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Times New Roman" pitchFamily="18" charset="0"/>
                  <a:cs typeface="Tahoma" pitchFamily="34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Times New Roman" pitchFamily="18" charset="0"/>
                  <a:cs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itchFamily="18" charset="0"/>
                  <a:cs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itchFamily="18" charset="0"/>
                  <a:cs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itchFamily="18" charset="0"/>
                  <a:cs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itchFamily="18" charset="0"/>
                  <a:cs typeface="Tahoma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600" dirty="0">
                  <a:latin typeface="Arial" charset="0"/>
                </a:rPr>
                <a:t>Good </a:t>
              </a:r>
              <a:r>
                <a:rPr lang="en-US" sz="1600" dirty="0" smtClean="0">
                  <a:latin typeface="Arial" charset="0"/>
                </a:rPr>
                <a:t/>
              </a:r>
              <a:br>
                <a:rPr lang="en-US" sz="1600" dirty="0" smtClean="0">
                  <a:latin typeface="Arial" charset="0"/>
                </a:rPr>
              </a:br>
              <a:r>
                <a:rPr lang="en-US" sz="1600" dirty="0" smtClean="0">
                  <a:latin typeface="Arial" charset="0"/>
                </a:rPr>
                <a:t>governance</a:t>
              </a:r>
              <a:endParaRPr lang="en-US" sz="1600" dirty="0">
                <a:latin typeface="Arial" charset="0"/>
              </a:endParaRPr>
            </a:p>
          </p:txBody>
        </p:sp>
        <p:sp>
          <p:nvSpPr>
            <p:cNvPr id="9" name="Text Box 5" descr="DKblue01"/>
            <p:cNvSpPr txBox="1">
              <a:spLocks noChangeArrowheads="1"/>
            </p:cNvSpPr>
            <p:nvPr/>
          </p:nvSpPr>
          <p:spPr bwMode="blackWhite">
            <a:xfrm>
              <a:off x="756536" y="3546145"/>
              <a:ext cx="2139064" cy="731838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>
              <a:outerShdw blurRad="76200" dist="762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  <a:extLst>
              <a:ext uri="{91240B29-F687-4F45-9708-019B960494DF}">
                <a14:hiddenLine xmlns:a14="http://schemas.microsoft.com/office/drawing/2010/main" w="31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 anchorCtr="1"/>
            <a:lstStyle>
              <a:lvl1pPr eaLnBrk="0" hangingPunct="0">
                <a:defRPr sz="1000">
                  <a:solidFill>
                    <a:schemeClr val="tx1"/>
                  </a:solidFill>
                  <a:latin typeface="Times New Roman" pitchFamily="18" charset="0"/>
                  <a:cs typeface="Tahoma" pitchFamily="34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Times New Roman" pitchFamily="18" charset="0"/>
                  <a:cs typeface="Tahoma" pitchFamily="34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Times New Roman" pitchFamily="18" charset="0"/>
                  <a:cs typeface="Tahoma" pitchFamily="34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Times New Roman" pitchFamily="18" charset="0"/>
                  <a:cs typeface="Tahoma" pitchFamily="34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Times New Roman" pitchFamily="18" charset="0"/>
                  <a:cs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itchFamily="18" charset="0"/>
                  <a:cs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itchFamily="18" charset="0"/>
                  <a:cs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itchFamily="18" charset="0"/>
                  <a:cs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itchFamily="18" charset="0"/>
                  <a:cs typeface="Tahoma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600" dirty="0">
                  <a:latin typeface="Arial" charset="0"/>
                </a:rPr>
                <a:t>Competitive </a:t>
              </a:r>
              <a:r>
                <a:rPr lang="en-US" sz="1600" dirty="0" smtClean="0">
                  <a:latin typeface="Arial" charset="0"/>
                </a:rPr>
                <a:t/>
              </a:r>
              <a:br>
                <a:rPr lang="en-US" sz="1600" dirty="0" smtClean="0">
                  <a:latin typeface="Arial" charset="0"/>
                </a:rPr>
              </a:br>
              <a:r>
                <a:rPr lang="en-US" sz="1600" dirty="0" smtClean="0">
                  <a:latin typeface="Arial" charset="0"/>
                </a:rPr>
                <a:t>markets</a:t>
              </a:r>
              <a:endParaRPr lang="en-US" sz="1600" dirty="0">
                <a:latin typeface="Arial" charset="0"/>
              </a:endParaRPr>
            </a:p>
          </p:txBody>
        </p:sp>
        <p:sp>
          <p:nvSpPr>
            <p:cNvPr id="10" name="Text Box 6" descr="Green01"/>
            <p:cNvSpPr txBox="1">
              <a:spLocks noChangeArrowheads="1"/>
            </p:cNvSpPr>
            <p:nvPr/>
          </p:nvSpPr>
          <p:spPr bwMode="blackWhite">
            <a:xfrm>
              <a:off x="3493405" y="5105400"/>
              <a:ext cx="2139064" cy="731838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  <a:effectLst>
              <a:outerShdw blurRad="76200" dist="762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  <a:extLst>
              <a:ext uri="{91240B29-F687-4F45-9708-019B960494DF}">
                <a14:hiddenLine xmlns:a14="http://schemas.microsoft.com/office/drawing/2010/main" w="31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 anchorCtr="1"/>
            <a:lstStyle>
              <a:lvl1pPr eaLnBrk="0" hangingPunct="0">
                <a:defRPr sz="1000">
                  <a:solidFill>
                    <a:schemeClr val="tx1"/>
                  </a:solidFill>
                  <a:latin typeface="Times New Roman" pitchFamily="18" charset="0"/>
                  <a:cs typeface="Tahoma" pitchFamily="34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Times New Roman" pitchFamily="18" charset="0"/>
                  <a:cs typeface="Tahoma" pitchFamily="34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Times New Roman" pitchFamily="18" charset="0"/>
                  <a:cs typeface="Tahoma" pitchFamily="34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Times New Roman" pitchFamily="18" charset="0"/>
                  <a:cs typeface="Tahoma" pitchFamily="34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Times New Roman" pitchFamily="18" charset="0"/>
                  <a:cs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itchFamily="18" charset="0"/>
                  <a:cs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itchFamily="18" charset="0"/>
                  <a:cs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itchFamily="18" charset="0"/>
                  <a:cs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itchFamily="18" charset="0"/>
                  <a:cs typeface="Tahoma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600" dirty="0">
                  <a:latin typeface="Arial" charset="0"/>
                </a:rPr>
                <a:t>Anticorruption </a:t>
              </a:r>
              <a:r>
                <a:rPr lang="en-US" sz="1600" dirty="0" smtClean="0">
                  <a:latin typeface="Arial" charset="0"/>
                </a:rPr>
                <a:t/>
              </a:r>
              <a:br>
                <a:rPr lang="en-US" sz="1600" dirty="0" smtClean="0">
                  <a:latin typeface="Arial" charset="0"/>
                </a:rPr>
              </a:br>
              <a:r>
                <a:rPr lang="en-US" sz="1600" dirty="0" smtClean="0">
                  <a:latin typeface="Arial" charset="0"/>
                </a:rPr>
                <a:t>policies</a:t>
              </a:r>
              <a:endParaRPr lang="en-US" sz="1600" dirty="0">
                <a:latin typeface="Arial" charset="0"/>
              </a:endParaRPr>
            </a:p>
          </p:txBody>
        </p:sp>
        <p:cxnSp>
          <p:nvCxnSpPr>
            <p:cNvPr id="12" name="AutoShape 8"/>
            <p:cNvCxnSpPr>
              <a:cxnSpLocks noChangeShapeType="1"/>
              <a:stCxn id="16" idx="2"/>
              <a:endCxn id="9" idx="3"/>
            </p:cNvCxnSpPr>
            <p:nvPr/>
          </p:nvCxnSpPr>
          <p:spPr bwMode="auto">
            <a:xfrm flipH="1">
              <a:off x="2895600" y="3912064"/>
              <a:ext cx="478466" cy="0"/>
            </a:xfrm>
            <a:prstGeom prst="straightConnector1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 type="stealth" w="lg" len="lg"/>
            </a:ln>
            <a:effectLst>
              <a:outerShdw dist="3592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" name="AutoShape 9"/>
            <p:cNvCxnSpPr>
              <a:cxnSpLocks noChangeShapeType="1"/>
              <a:stCxn id="16" idx="4"/>
              <a:endCxn id="10" idx="0"/>
            </p:cNvCxnSpPr>
            <p:nvPr/>
          </p:nvCxnSpPr>
          <p:spPr bwMode="auto">
            <a:xfrm>
              <a:off x="4562937" y="4623728"/>
              <a:ext cx="0" cy="481672"/>
            </a:xfrm>
            <a:prstGeom prst="straightConnector1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 type="stealth" w="lg" len="lg"/>
            </a:ln>
            <a:effectLst>
              <a:outerShdw dist="3592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6" name="Oval 12" descr="Orange01"/>
            <p:cNvSpPr>
              <a:spLocks noChangeArrowheads="1"/>
            </p:cNvSpPr>
            <p:nvPr/>
          </p:nvSpPr>
          <p:spPr bwMode="auto">
            <a:xfrm>
              <a:off x="3374066" y="3200400"/>
              <a:ext cx="2377742" cy="1423328"/>
            </a:xfrm>
            <a:prstGeom prst="ellipse">
              <a:avLst/>
            </a:prstGeom>
            <a:ln/>
            <a:effectLst>
              <a:outerShdw blurRad="76200" dist="76200" dir="2700000" algn="tl" rotWithShape="0">
                <a:prstClr val="black">
                  <a:alpha val="40000"/>
                </a:prstClr>
              </a:outerShdw>
            </a:effectLst>
            <a:extLst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 anchorCtr="1"/>
            <a:lstStyle/>
            <a:p>
              <a:pPr algn="ctr">
                <a:spcBef>
                  <a:spcPct val="50000"/>
                </a:spcBef>
              </a:pPr>
              <a:r>
                <a:rPr lang="en-US" sz="2000" b="1" dirty="0" smtClean="0">
                  <a:solidFill>
                    <a:schemeClr val="bg1"/>
                  </a:solidFill>
                  <a:latin typeface="Arial" charset="0"/>
                  <a:cs typeface="Tahoma" pitchFamily="34" charset="0"/>
                </a:rPr>
                <a:t>Effective Policy Measures</a:t>
              </a:r>
              <a:endParaRPr lang="en-US" sz="2000" b="1" dirty="0">
                <a:solidFill>
                  <a:schemeClr val="bg1"/>
                </a:solidFill>
                <a:latin typeface="Arial" charset="0"/>
                <a:cs typeface="Tahoma" pitchFamily="34" charset="0"/>
              </a:endParaRPr>
            </a:p>
          </p:txBody>
        </p:sp>
        <p:sp>
          <p:nvSpPr>
            <p:cNvPr id="17" name="Text Box 13" descr="Tan01"/>
            <p:cNvSpPr txBox="1">
              <a:spLocks noChangeArrowheads="1"/>
            </p:cNvSpPr>
            <p:nvPr/>
          </p:nvSpPr>
          <p:spPr bwMode="blackWhite">
            <a:xfrm>
              <a:off x="6248400" y="3546145"/>
              <a:ext cx="2139064" cy="731838"/>
            </a:xfrm>
            <a:prstGeom prst="roundRect">
              <a:avLst/>
            </a:prstGeom>
            <a:blipFill dpi="0" rotWithShape="0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>
              <a:outerShdw blurRad="76200" dist="762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  <a:extLst>
              <a:ext uri="{91240B29-F687-4F45-9708-019B960494DF}">
                <a14:hiddenLine xmlns:a14="http://schemas.microsoft.com/office/drawing/2010/main" w="31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 anchorCtr="1"/>
            <a:lstStyle>
              <a:lvl1pPr eaLnBrk="0" hangingPunct="0">
                <a:defRPr sz="1000">
                  <a:solidFill>
                    <a:schemeClr val="tx1"/>
                  </a:solidFill>
                  <a:latin typeface="Times New Roman" pitchFamily="18" charset="0"/>
                  <a:cs typeface="Tahoma" pitchFamily="34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Times New Roman" pitchFamily="18" charset="0"/>
                  <a:cs typeface="Tahoma" pitchFamily="34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Times New Roman" pitchFamily="18" charset="0"/>
                  <a:cs typeface="Tahoma" pitchFamily="34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Times New Roman" pitchFamily="18" charset="0"/>
                  <a:cs typeface="Tahoma" pitchFamily="34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Times New Roman" pitchFamily="18" charset="0"/>
                  <a:cs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itchFamily="18" charset="0"/>
                  <a:cs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itchFamily="18" charset="0"/>
                  <a:cs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itchFamily="18" charset="0"/>
                  <a:cs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itchFamily="18" charset="0"/>
                  <a:cs typeface="Tahoma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600" dirty="0">
                  <a:latin typeface="Arial" charset="0"/>
                </a:rPr>
                <a:t>Property </a:t>
              </a:r>
              <a:r>
                <a:rPr lang="en-US" sz="1600" dirty="0" smtClean="0">
                  <a:latin typeface="Arial" charset="0"/>
                </a:rPr>
                <a:t/>
              </a:r>
              <a:br>
                <a:rPr lang="en-US" sz="1600" dirty="0" smtClean="0">
                  <a:latin typeface="Arial" charset="0"/>
                </a:rPr>
              </a:br>
              <a:r>
                <a:rPr lang="en-US" sz="1600" dirty="0" smtClean="0">
                  <a:latin typeface="Arial" charset="0"/>
                </a:rPr>
                <a:t>rights</a:t>
              </a:r>
              <a:endParaRPr lang="en-US" sz="1600" dirty="0"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27063620"/>
      </p:ext>
    </p:extLst>
  </p:cSld>
  <p:clrMapOvr>
    <a:masterClrMapping/>
  </p:clrMapOvr>
  <p:transition spd="slow"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sz="6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Impact of Information Technology</a:t>
            </a:r>
            <a:br>
              <a:rPr lang="en-US" dirty="0"/>
            </a:br>
            <a:r>
              <a:rPr lang="en-US" dirty="0"/>
              <a:t>on Globalization</a:t>
            </a:r>
          </a:p>
        </p:txBody>
      </p:sp>
      <p:graphicFrame>
        <p:nvGraphicFramePr>
          <p:cNvPr id="11" name="Content Placeholder 10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764949703"/>
              </p:ext>
            </p:extLst>
          </p:nvPr>
        </p:nvGraphicFramePr>
        <p:xfrm>
          <a:off x="0" y="1371600"/>
          <a:ext cx="822960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45186157"/>
      </p:ext>
    </p:extLst>
  </p:cSld>
  <p:clrMapOvr>
    <a:masterClrMapping/>
  </p:clrMapOvr>
  <p:transition spd="slow"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>
        <p:bldAsOne/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Globalization Controversy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Arguments against globalization:</a:t>
            </a:r>
          </a:p>
          <a:p>
            <a:pPr lvl="1"/>
            <a:r>
              <a:rPr lang="en-US" dirty="0" smtClean="0"/>
              <a:t>Job losses and income stagnation</a:t>
            </a:r>
          </a:p>
          <a:p>
            <a:pPr lvl="1"/>
            <a:r>
              <a:rPr lang="en-US" dirty="0" smtClean="0"/>
              <a:t>Loss of local control over economic policies and developments</a:t>
            </a:r>
          </a:p>
          <a:p>
            <a:pPr lvl="1"/>
            <a:r>
              <a:rPr lang="en-US" dirty="0" smtClean="0"/>
              <a:t>Disappearance of old industries</a:t>
            </a:r>
          </a:p>
          <a:p>
            <a:pPr lvl="1"/>
            <a:r>
              <a:rPr lang="en-US" dirty="0" smtClean="0"/>
              <a:t>Related erosion of communities</a:t>
            </a:r>
          </a:p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4897597"/>
      </p:ext>
    </p:extLst>
  </p:cSld>
  <p:clrMapOvr>
    <a:masterClrMapping/>
  </p:clrMapOvr>
  <p:transition spd="slow"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globalization</a:t>
            </a:r>
          </a:p>
          <a:p>
            <a:r>
              <a:rPr lang="en-US" dirty="0" smtClean="0"/>
              <a:t>emerging economies</a:t>
            </a:r>
          </a:p>
          <a:p>
            <a:r>
              <a:rPr lang="en-US" dirty="0" smtClean="0"/>
              <a:t>decoupling</a:t>
            </a:r>
          </a:p>
          <a:p>
            <a:r>
              <a:rPr lang="en-US" dirty="0" smtClean="0"/>
              <a:t>multipolar world</a:t>
            </a:r>
          </a:p>
          <a:p>
            <a:r>
              <a:rPr lang="en-US" dirty="0" smtClean="0"/>
              <a:t>international monetary system</a:t>
            </a:r>
          </a:p>
          <a:p>
            <a:r>
              <a:rPr lang="en-US" dirty="0" smtClean="0"/>
              <a:t>economic reforms</a:t>
            </a:r>
          </a:p>
          <a:p>
            <a:r>
              <a:rPr lang="en-US" dirty="0" smtClean="0"/>
              <a:t>capital markets</a:t>
            </a:r>
          </a:p>
          <a:p>
            <a:r>
              <a:rPr lang="en-US" dirty="0" smtClean="0"/>
              <a:t>liberalization of the trading system</a:t>
            </a:r>
          </a:p>
          <a:p>
            <a:r>
              <a:rPr lang="en-US" dirty="0" smtClean="0"/>
              <a:t>institutions</a:t>
            </a:r>
            <a:endParaRPr lang="en-US" dirty="0"/>
          </a:p>
        </p:txBody>
      </p:sp>
      <p:sp>
        <p:nvSpPr>
          <p:cNvPr id="16" name="Content Placeholder 1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spcBef>
                <a:spcPts val="600"/>
              </a:spcBef>
            </a:pPr>
            <a:r>
              <a:rPr lang="en-US" dirty="0"/>
              <a:t>adaptive institutions</a:t>
            </a:r>
          </a:p>
          <a:p>
            <a:pPr>
              <a:spcBef>
                <a:spcPts val="600"/>
              </a:spcBef>
            </a:pPr>
            <a:r>
              <a:rPr lang="en-US" dirty="0"/>
              <a:t>accountability</a:t>
            </a:r>
          </a:p>
          <a:p>
            <a:pPr>
              <a:spcBef>
                <a:spcPts val="600"/>
              </a:spcBef>
            </a:pPr>
            <a:r>
              <a:rPr lang="en-US" dirty="0"/>
              <a:t>transparency</a:t>
            </a:r>
          </a:p>
          <a:p>
            <a:pPr>
              <a:spcBef>
                <a:spcPts val="600"/>
              </a:spcBef>
            </a:pPr>
            <a:r>
              <a:rPr lang="en-US" dirty="0"/>
              <a:t>antitrust laws</a:t>
            </a:r>
          </a:p>
          <a:p>
            <a:pPr>
              <a:spcBef>
                <a:spcPts val="600"/>
              </a:spcBef>
            </a:pPr>
            <a:r>
              <a:rPr lang="en-US" dirty="0"/>
              <a:t>digital era</a:t>
            </a:r>
          </a:p>
          <a:p>
            <a:pPr>
              <a:spcBef>
                <a:spcPts val="600"/>
              </a:spcBef>
            </a:pPr>
            <a:r>
              <a:rPr lang="en-US" dirty="0"/>
              <a:t>bandwidth</a:t>
            </a:r>
          </a:p>
          <a:p>
            <a:pPr>
              <a:spcBef>
                <a:spcPts val="600"/>
              </a:spcBef>
            </a:pPr>
            <a:r>
              <a:rPr lang="en-US" dirty="0"/>
              <a:t>the </a:t>
            </a:r>
            <a:r>
              <a:rPr lang="en-US" dirty="0" smtClean="0"/>
              <a:t>web</a:t>
            </a:r>
            <a:endParaRPr lang="en-US" dirty="0"/>
          </a:p>
          <a:p>
            <a:pPr>
              <a:spcBef>
                <a:spcPts val="600"/>
              </a:spcBef>
            </a:pPr>
            <a:r>
              <a:rPr lang="en-US" dirty="0"/>
              <a:t>digital divide</a:t>
            </a:r>
          </a:p>
          <a:p>
            <a:pPr>
              <a:spcBef>
                <a:spcPts val="600"/>
              </a:spcBef>
            </a:pPr>
            <a:r>
              <a:rPr lang="en-US" dirty="0"/>
              <a:t>sustainable </a:t>
            </a:r>
            <a:r>
              <a:rPr lang="en-US" dirty="0" smtClean="0"/>
              <a:t>development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Terms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4712396"/>
      </p:ext>
    </p:extLst>
  </p:cSld>
  <p:clrMapOvr>
    <a:masterClrMapping/>
  </p:clrMapOvr>
  <p:transition spd="slow">
    <p:cut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</a:pPr>
            <a:r>
              <a:rPr lang="en-US" dirty="0"/>
              <a:t>Explain the characteristics of globalization and describe how it functions.</a:t>
            </a:r>
          </a:p>
          <a:p>
            <a:pPr>
              <a:spcBef>
                <a:spcPts val="1200"/>
              </a:spcBef>
            </a:pPr>
            <a:r>
              <a:rPr lang="en-US" dirty="0"/>
              <a:t>Identify how major international institutions facilitate globalization.</a:t>
            </a:r>
          </a:p>
          <a:p>
            <a:pPr>
              <a:spcBef>
                <a:spcPts val="1200"/>
              </a:spcBef>
            </a:pPr>
            <a:r>
              <a:rPr lang="en-US" dirty="0"/>
              <a:t>Evaluate the need for strong and transparent institutions </a:t>
            </a:r>
            <a:r>
              <a:rPr lang="en-US" dirty="0" smtClean="0"/>
              <a:t>that can </a:t>
            </a:r>
            <a:r>
              <a:rPr lang="en-US" dirty="0"/>
              <a:t>adapt to global competition.</a:t>
            </a:r>
          </a:p>
          <a:p>
            <a:pPr>
              <a:spcBef>
                <a:spcPts val="1200"/>
              </a:spcBef>
            </a:pPr>
            <a:r>
              <a:rPr lang="en-US" dirty="0"/>
              <a:t>Describe the key policy measures that make globalization sustainable.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sz="6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After studying this chapter, you should be able to: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7836873"/>
      </p:ext>
    </p:extLst>
  </p:cSld>
  <p:clrMapOvr>
    <a:masterClrMapping/>
  </p:clrMapOvr>
  <p:transition spd="slow">
    <p:cut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61963" indent="-461963">
              <a:spcBef>
                <a:spcPts val="1200"/>
              </a:spcBef>
              <a:buFont typeface="+mj-lt"/>
              <a:buAutoNum type="arabicPeriod" startAt="5"/>
            </a:pPr>
            <a:r>
              <a:rPr lang="en-US" dirty="0"/>
              <a:t>Describe the role of information technology </a:t>
            </a:r>
            <a:r>
              <a:rPr lang="en-US" dirty="0" smtClean="0"/>
              <a:t>in </a:t>
            </a:r>
            <a:r>
              <a:rPr lang="en-US" dirty="0"/>
              <a:t>bridging the global digital divide.</a:t>
            </a:r>
          </a:p>
          <a:p>
            <a:pPr marL="461963" indent="-461963">
              <a:spcBef>
                <a:spcPts val="1200"/>
              </a:spcBef>
              <a:buFont typeface="+mj-lt"/>
              <a:buAutoNum type="arabicPeriod" startAt="5"/>
            </a:pPr>
            <a:r>
              <a:rPr lang="en-US" dirty="0"/>
              <a:t>Describe the validity of the anti-globalization argument.</a:t>
            </a:r>
          </a:p>
          <a:p>
            <a:pPr marL="461963" indent="-461963">
              <a:spcBef>
                <a:spcPts val="1200"/>
              </a:spcBef>
              <a:buFont typeface="+mj-lt"/>
              <a:buAutoNum type="arabicPeriod" startAt="5"/>
            </a:pPr>
            <a:r>
              <a:rPr lang="en-US" dirty="0"/>
              <a:t>Explain the case made to temporarily support those people negatively affected by globalization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sz="6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After studying this chapter, you should be able to: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8640224"/>
      </p:ext>
    </p:extLst>
  </p:cSld>
  <p:clrMapOvr>
    <a:masterClrMapping/>
  </p:clrMapOvr>
  <p:transition spd="slow">
    <p:cut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What Is Globalization?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Globalization</a:t>
            </a:r>
            <a:r>
              <a:rPr lang="en-US" dirty="0" smtClean="0"/>
              <a:t> is the socioeconomic reform process of eliminating trade, investment, cultural, information technology, and political barriers across countries.</a:t>
            </a:r>
          </a:p>
          <a:p>
            <a:r>
              <a:rPr lang="en-US" dirty="0" smtClean="0"/>
              <a:t>It can lead to increased economic growth and geopolitical integration and interdependence among nations of the world.</a:t>
            </a:r>
          </a:p>
          <a:p>
            <a:r>
              <a:rPr lang="en-US" dirty="0" smtClean="0"/>
              <a:t>It is no longer simply another word for “Westernization” or “Americanization.”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1672821"/>
      </p:ext>
    </p:extLst>
  </p:cSld>
  <p:clrMapOvr>
    <a:masterClrMapping/>
  </p:clrMapOvr>
  <p:transition spd="slow">
    <p:cut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Emerging </a:t>
            </a:r>
            <a:r>
              <a:rPr lang="en-US" dirty="0" smtClean="0"/>
              <a:t>Economies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Emerging economies</a:t>
            </a:r>
            <a:endParaRPr lang="en-US" b="1" dirty="0"/>
          </a:p>
          <a:p>
            <a:pPr lvl="1"/>
            <a:r>
              <a:rPr lang="en-US" dirty="0" smtClean="0"/>
              <a:t>Are implementing </a:t>
            </a:r>
            <a:r>
              <a:rPr lang="en-US" dirty="0"/>
              <a:t>more </a:t>
            </a:r>
            <a:r>
              <a:rPr lang="en-US" dirty="0" smtClean="0"/>
              <a:t>open trade </a:t>
            </a:r>
            <a:r>
              <a:rPr lang="en-US" dirty="0"/>
              <a:t>and free-market policies to </a:t>
            </a:r>
            <a:r>
              <a:rPr lang="en-US" dirty="0" smtClean="0"/>
              <a:t>“compete with everyone </a:t>
            </a:r>
            <a:r>
              <a:rPr lang="en-US" dirty="0"/>
              <a:t>from everywhere for </a:t>
            </a:r>
            <a:r>
              <a:rPr lang="en-US" dirty="0" smtClean="0"/>
              <a:t>everything”</a:t>
            </a:r>
          </a:p>
          <a:p>
            <a:pPr lvl="1"/>
            <a:r>
              <a:rPr lang="en-US" dirty="0"/>
              <a:t>Are becoming </a:t>
            </a:r>
            <a:r>
              <a:rPr lang="en-US" dirty="0" smtClean="0"/>
              <a:t>the </a:t>
            </a:r>
            <a:r>
              <a:rPr lang="en-US" dirty="0"/>
              <a:t>world’s center of economic </a:t>
            </a:r>
            <a:r>
              <a:rPr lang="en-US" dirty="0" smtClean="0"/>
              <a:t>gravity through innovation, research, and development</a:t>
            </a:r>
          </a:p>
          <a:p>
            <a:r>
              <a:rPr lang="en-US" dirty="0" smtClean="0"/>
              <a:t>BRIC economies</a:t>
            </a:r>
          </a:p>
          <a:p>
            <a:pPr lvl="1"/>
            <a:r>
              <a:rPr lang="en-US" dirty="0" smtClean="0"/>
              <a:t>Brazil</a:t>
            </a:r>
            <a:r>
              <a:rPr lang="en-US" dirty="0"/>
              <a:t>, Russia, India, and </a:t>
            </a:r>
            <a:r>
              <a:rPr lang="en-US" dirty="0" smtClean="0"/>
              <a:t>China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sz="600" dirty="0"/>
          </a:p>
        </p:txBody>
      </p:sp>
    </p:spTree>
    <p:extLst>
      <p:ext uri="{BB962C8B-B14F-4D97-AF65-F5344CB8AC3E}">
        <p14:creationId xmlns:p14="http://schemas.microsoft.com/office/powerpoint/2010/main" val="1556025389"/>
      </p:ext>
    </p:extLst>
  </p:cSld>
  <p:clrMapOvr>
    <a:masterClrMapping/>
  </p:clrMapOvr>
  <p:transition spd="slow">
    <p:cut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b="1" dirty="0" smtClean="0"/>
              <a:t>Decoupling</a:t>
            </a:r>
            <a:endParaRPr lang="en-US" b="1" dirty="0"/>
          </a:p>
          <a:p>
            <a:pPr lvl="1"/>
            <a:r>
              <a:rPr lang="en-US" dirty="0" smtClean="0"/>
              <a:t>A global </a:t>
            </a:r>
            <a:r>
              <a:rPr lang="en-US" dirty="0"/>
              <a:t>shift </a:t>
            </a:r>
            <a:r>
              <a:rPr lang="en-US" dirty="0" smtClean="0"/>
              <a:t>in which </a:t>
            </a:r>
            <a:r>
              <a:rPr lang="en-US" dirty="0"/>
              <a:t>industrialized </a:t>
            </a:r>
            <a:r>
              <a:rPr lang="en-US" dirty="0" smtClean="0"/>
              <a:t>country-dependent developing economies grow based </a:t>
            </a:r>
            <a:r>
              <a:rPr lang="en-US" dirty="0"/>
              <a:t>on their own </a:t>
            </a:r>
            <a:r>
              <a:rPr lang="en-US" dirty="0" smtClean="0"/>
              <a:t>underlying economic </a:t>
            </a:r>
            <a:r>
              <a:rPr lang="en-US" dirty="0"/>
              <a:t>strengths </a:t>
            </a:r>
            <a:r>
              <a:rPr lang="en-US" dirty="0" smtClean="0"/>
              <a:t>rather than those </a:t>
            </a:r>
            <a:r>
              <a:rPr lang="en-US" dirty="0"/>
              <a:t>of </a:t>
            </a:r>
            <a:r>
              <a:rPr lang="en-US" dirty="0" smtClean="0"/>
              <a:t>highly-developed countries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b="1" dirty="0" smtClean="0"/>
              <a:t>Multipolar </a:t>
            </a:r>
            <a:r>
              <a:rPr lang="en-US" b="1" dirty="0"/>
              <a:t>w</a:t>
            </a:r>
            <a:r>
              <a:rPr lang="en-US" b="1" dirty="0" smtClean="0"/>
              <a:t>orld</a:t>
            </a:r>
            <a:endParaRPr lang="en-US" b="1" dirty="0"/>
          </a:p>
          <a:p>
            <a:pPr lvl="1"/>
            <a:r>
              <a:rPr lang="en-US" dirty="0" smtClean="0"/>
              <a:t>A </a:t>
            </a:r>
            <a:r>
              <a:rPr lang="en-US" dirty="0"/>
              <a:t>world economy in </a:t>
            </a:r>
            <a:r>
              <a:rPr lang="en-US" dirty="0" smtClean="0"/>
              <a:t>which the </a:t>
            </a:r>
            <a:r>
              <a:rPr lang="en-US" dirty="0"/>
              <a:t>engines of growth </a:t>
            </a:r>
            <a:r>
              <a:rPr lang="en-US" dirty="0" smtClean="0"/>
              <a:t>are comprised of both industrialized (e.g., the United States) </a:t>
            </a:r>
            <a:r>
              <a:rPr lang="en-US" dirty="0"/>
              <a:t>and </a:t>
            </a:r>
            <a:r>
              <a:rPr lang="en-US" dirty="0" smtClean="0"/>
              <a:t>emerging market </a:t>
            </a:r>
            <a:r>
              <a:rPr lang="en-US" dirty="0"/>
              <a:t>economies </a:t>
            </a:r>
            <a:r>
              <a:rPr lang="en-US" dirty="0" smtClean="0"/>
              <a:t>(e.g., BRIC countries)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sz="6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6888"/>
            <a:ext cx="8229600" cy="8683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Decoupling and the Move to a Multipolar World Economic Order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5362767"/>
      </p:ext>
    </p:extLst>
  </p:cSld>
  <p:clrMapOvr>
    <a:masterClrMapping/>
  </p:clrMapOvr>
  <p:transition spd="slow">
    <p:cut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sz="6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EXHIBIT 1.3  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A MULTIPOLAR WORLD ECONOMIC ORDER</a:t>
            </a:r>
            <a:endParaRPr lang="en-US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" y="1371603"/>
            <a:ext cx="7863840" cy="477192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63500" dist="508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8525950"/>
      </p:ext>
    </p:extLst>
  </p:cSld>
  <p:clrMapOvr>
    <a:masterClrMapping/>
  </p:clrMapOvr>
  <p:transition spd="slow"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25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Key International Institutions </a:t>
            </a:r>
            <a:r>
              <a:rPr lang="en-US" dirty="0" smtClean="0"/>
              <a:t>That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Facilitate Globalization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International Monetary Fund (IMF)</a:t>
            </a:r>
          </a:p>
          <a:p>
            <a:r>
              <a:rPr lang="en-US" dirty="0" smtClean="0"/>
              <a:t>The World Bank</a:t>
            </a:r>
          </a:p>
          <a:p>
            <a:r>
              <a:rPr lang="en-US" dirty="0" smtClean="0"/>
              <a:t>The World Trade Organization (WTO)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sz="600" dirty="0"/>
          </a:p>
        </p:txBody>
      </p:sp>
    </p:spTree>
    <p:extLst>
      <p:ext uri="{BB962C8B-B14F-4D97-AF65-F5344CB8AC3E}">
        <p14:creationId xmlns:p14="http://schemas.microsoft.com/office/powerpoint/2010/main" val="2063610008"/>
      </p:ext>
    </p:extLst>
  </p:cSld>
  <p:clrMapOvr>
    <a:masterClrMapping/>
  </p:clrMapOvr>
  <p:transition spd="slow">
    <p:cut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International Monetary Fund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International Monetary Fund’s role in global </a:t>
            </a:r>
            <a:r>
              <a:rPr lang="en-US" dirty="0"/>
              <a:t>f</a:t>
            </a:r>
            <a:r>
              <a:rPr lang="en-US" dirty="0" smtClean="0"/>
              <a:t>inancial </a:t>
            </a:r>
            <a:r>
              <a:rPr lang="en-US" dirty="0"/>
              <a:t>s</a:t>
            </a:r>
            <a:r>
              <a:rPr lang="en-US" dirty="0" smtClean="0"/>
              <a:t>tability:</a:t>
            </a:r>
          </a:p>
          <a:p>
            <a:pPr lvl="1"/>
            <a:r>
              <a:rPr lang="en-US" dirty="0" smtClean="0"/>
              <a:t>Provides </a:t>
            </a:r>
            <a:r>
              <a:rPr lang="en-US" dirty="0"/>
              <a:t>a forum for cooperation on international monetary </a:t>
            </a:r>
            <a:r>
              <a:rPr lang="en-US" dirty="0" smtClean="0"/>
              <a:t>problems</a:t>
            </a:r>
            <a:endParaRPr lang="en-US" dirty="0"/>
          </a:p>
          <a:p>
            <a:pPr lvl="1"/>
            <a:r>
              <a:rPr lang="en-US" dirty="0" smtClean="0"/>
              <a:t>Facilitates international trade that promotes </a:t>
            </a:r>
            <a:r>
              <a:rPr lang="en-US" dirty="0"/>
              <a:t>job </a:t>
            </a:r>
            <a:r>
              <a:rPr lang="en-US" dirty="0" smtClean="0"/>
              <a:t>creation, economic </a:t>
            </a:r>
            <a:r>
              <a:rPr lang="en-US" dirty="0"/>
              <a:t>growth, and poverty </a:t>
            </a:r>
            <a:r>
              <a:rPr lang="en-US" dirty="0" smtClean="0"/>
              <a:t>reduction</a:t>
            </a:r>
            <a:endParaRPr lang="en-US" dirty="0"/>
          </a:p>
          <a:p>
            <a:pPr lvl="1"/>
            <a:r>
              <a:rPr lang="en-US" dirty="0" smtClean="0"/>
              <a:t>Promotes </a:t>
            </a:r>
            <a:r>
              <a:rPr lang="en-US" dirty="0"/>
              <a:t>exchange rate stability and an open system of international </a:t>
            </a:r>
            <a:r>
              <a:rPr lang="en-US" dirty="0" smtClean="0"/>
              <a:t>payments</a:t>
            </a:r>
            <a:endParaRPr lang="en-US" dirty="0"/>
          </a:p>
          <a:p>
            <a:pPr lvl="1"/>
            <a:r>
              <a:rPr lang="en-US" dirty="0" smtClean="0"/>
              <a:t>Lends </a:t>
            </a:r>
            <a:r>
              <a:rPr lang="en-US" dirty="0"/>
              <a:t>countries foreign </a:t>
            </a:r>
            <a:r>
              <a:rPr lang="en-US" dirty="0" smtClean="0"/>
              <a:t>exchange </a:t>
            </a:r>
            <a:r>
              <a:rPr lang="en-US" dirty="0"/>
              <a:t>to help address balance of payment </a:t>
            </a:r>
            <a:r>
              <a:rPr lang="en-US" dirty="0" smtClean="0"/>
              <a:t>problems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sz="600" dirty="0"/>
          </a:p>
        </p:txBody>
      </p:sp>
    </p:spTree>
    <p:extLst>
      <p:ext uri="{BB962C8B-B14F-4D97-AF65-F5344CB8AC3E}">
        <p14:creationId xmlns:p14="http://schemas.microsoft.com/office/powerpoint/2010/main" val="2200690936"/>
      </p:ext>
    </p:extLst>
  </p:cSld>
  <p:clrMapOvr>
    <a:masterClrMapping/>
  </p:clrMapOvr>
  <p:transition spd="slow">
    <p:cut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ntro to Global Busines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Intro to Global Business</Template>
  <TotalTime>1506</TotalTime>
  <Words>1552</Words>
  <Application>Microsoft Office PowerPoint</Application>
  <PresentationFormat>On-screen Show (4:3)</PresentationFormat>
  <Paragraphs>123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Tahoma</vt:lpstr>
      <vt:lpstr>Intro to Global Business</vt:lpstr>
      <vt:lpstr>Introduction to Global Business</vt:lpstr>
      <vt:lpstr>After studying this chapter, you should be able to:</vt:lpstr>
      <vt:lpstr>After studying this chapter, you should be able to:</vt:lpstr>
      <vt:lpstr>What Is Globalization?</vt:lpstr>
      <vt:lpstr>Emerging Economies</vt:lpstr>
      <vt:lpstr>Decoupling and the Move to a Multipolar World Economic Order</vt:lpstr>
      <vt:lpstr>EXHIBIT 1.3  A MULTIPOLAR WORLD ECONOMIC ORDER</vt:lpstr>
      <vt:lpstr>Key International Institutions That Facilitate Globalization</vt:lpstr>
      <vt:lpstr>The International Monetary Fund</vt:lpstr>
      <vt:lpstr>The World Bank</vt:lpstr>
      <vt:lpstr>The World Trade Organization</vt:lpstr>
      <vt:lpstr>Multilateral Trading System Principles Fostered by WTO Agreements</vt:lpstr>
      <vt:lpstr>Institutional Structure and  Its Impact on Globalization</vt:lpstr>
      <vt:lpstr>Effective Policy Measures That  Promote Globalization</vt:lpstr>
      <vt:lpstr>Impact of Information Technology on Globalization</vt:lpstr>
      <vt:lpstr>The Globalization Controversy</vt:lpstr>
      <vt:lpstr>Key Terms</vt:lpstr>
    </vt:vector>
  </TitlesOfParts>
  <Manager>S. Bainbridge</Manager>
  <Company>Cengage, Inc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Global Business 2e</dc:title>
  <dc:subject>Chapter 1</dc:subject>
  <dc:creator>Cat Skintik</dc:creator>
  <cp:lastModifiedBy>Dr. Warren Washington</cp:lastModifiedBy>
  <cp:revision>154</cp:revision>
  <dcterms:created xsi:type="dcterms:W3CDTF">2012-08-08T00:28:11Z</dcterms:created>
  <dcterms:modified xsi:type="dcterms:W3CDTF">2018-07-11T15:35:27Z</dcterms:modified>
</cp:coreProperties>
</file>