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67" r:id="rId2"/>
    <p:sldId id="277" r:id="rId3"/>
    <p:sldId id="276" r:id="rId4"/>
    <p:sldId id="291" r:id="rId5"/>
    <p:sldId id="278" r:id="rId6"/>
    <p:sldId id="279" r:id="rId7"/>
    <p:sldId id="281" r:id="rId8"/>
    <p:sldId id="287" r:id="rId9"/>
    <p:sldId id="286" r:id="rId10"/>
    <p:sldId id="284" r:id="rId11"/>
    <p:sldId id="290" r:id="rId12"/>
    <p:sldId id="288" r:id="rId13"/>
    <p:sldId id="289" r:id="rId14"/>
    <p:sldId id="292" r:id="rId15"/>
    <p:sldId id="285" r:id="rId16"/>
    <p:sldId id="280" r:id="rId17"/>
    <p:sldId id="293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2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2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2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2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28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pitchFamily="-28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pitchFamily="-28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pitchFamily="-28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pitchFamily="-2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0021"/>
    <a:srgbClr val="F7D18D"/>
    <a:srgbClr val="AFCF7B"/>
    <a:srgbClr val="B5A66F"/>
    <a:srgbClr val="909193"/>
    <a:srgbClr val="81A1B6"/>
    <a:srgbClr val="AFCF7A"/>
    <a:srgbClr val="C0C0C0"/>
    <a:srgbClr val="19191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80" autoAdjust="0"/>
    <p:restoredTop sz="90929"/>
  </p:normalViewPr>
  <p:slideViewPr>
    <p:cSldViewPr>
      <p:cViewPr varScale="1">
        <p:scale>
          <a:sx n="66" d="100"/>
          <a:sy n="66" d="100"/>
        </p:scale>
        <p:origin x="-46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36" d="100"/>
          <a:sy n="136" d="100"/>
        </p:scale>
        <p:origin x="-3592" y="-12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1150D7A-86ED-411B-B630-26C39B1BF40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34E9B81-4ADE-489F-A8EF-02CFEEF8F6C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2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28" charset="0"/>
        <a:ea typeface="ＭＳ Ｐゴシック" pitchFamily="-28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28" charset="0"/>
        <a:ea typeface="ＭＳ Ｐゴシック" pitchFamily="-28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28" charset="0"/>
        <a:ea typeface="ＭＳ Ｐゴシック" pitchFamily="-28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28" charset="0"/>
        <a:ea typeface="ＭＳ Ｐゴシック" pitchFamily="-28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E9B81-4ADE-489F-A8EF-02CFEEF8F6C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2743200"/>
            <a:ext cx="5257800" cy="914400"/>
          </a:xfrm>
        </p:spPr>
        <p:txBody>
          <a:bodyPr/>
          <a:lstStyle>
            <a:lvl1pPr>
              <a:defRPr sz="29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657600"/>
            <a:ext cx="5257800" cy="1143000"/>
          </a:xfrm>
        </p:spPr>
        <p:txBody>
          <a:bodyPr/>
          <a:lstStyle>
            <a:lvl1pPr marL="0" indent="0">
              <a:buFontTx/>
              <a:buNone/>
              <a:defRPr sz="1800" b="0">
                <a:solidFill>
                  <a:schemeClr val="bg1"/>
                </a:solidFill>
                <a:latin typeface="Georgia" pitchFamily="-28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6781800" y="5562600"/>
            <a:ext cx="1905000" cy="38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3700"/>
                </a:solidFill>
              </a:defRPr>
            </a:lvl1pPr>
          </a:lstStyle>
          <a:p>
            <a:fld id="{4691F42B-5D54-42FD-A6E0-C06B64F5AE70}" type="datetime4">
              <a:rPr lang="en-US"/>
              <a:pPr/>
              <a:t>October 15, 2010</a:t>
            </a:fld>
            <a:endParaRPr lang="en-US"/>
          </a:p>
        </p:txBody>
      </p:sp>
      <p:sp>
        <p:nvSpPr>
          <p:cNvPr id="6153" name="Text Box 9"/>
          <p:cNvSpPr txBox="1">
            <a:spLocks noChangeArrowheads="1"/>
          </p:cNvSpPr>
          <p:nvPr userDrawn="1"/>
        </p:nvSpPr>
        <p:spPr bwMode="auto">
          <a:xfrm>
            <a:off x="990600" y="5562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752600"/>
            <a:ext cx="39624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752600"/>
            <a:ext cx="39624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38900" y="990600"/>
            <a:ext cx="2019300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990600"/>
            <a:ext cx="5905500" cy="5105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685800" y="6553200"/>
            <a:ext cx="1600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C42996DC-E446-4EBB-A666-33CBF1257D9D}" type="slidenum">
              <a:rPr lang="en-US" sz="800">
                <a:solidFill>
                  <a:srgbClr val="FF3700"/>
                </a:solidFill>
                <a:latin typeface="Georgia" pitchFamily="-28" charset="0"/>
                <a:ea typeface="ＭＳ Ｐゴシック" pitchFamily="-28" charset="-128"/>
                <a:cs typeface="ＭＳ Ｐゴシック" pitchFamily="-28" charset="-128"/>
              </a:rPr>
              <a:pPr/>
              <a:t>‹#›</a:t>
            </a:fld>
            <a:endParaRPr lang="en-US" sz="800">
              <a:solidFill>
                <a:srgbClr val="FF3700"/>
              </a:solidFill>
              <a:latin typeface="Georgia" pitchFamily="-28" charset="0"/>
              <a:ea typeface="ＭＳ Ｐゴシック" pitchFamily="-28" charset="-128"/>
              <a:cs typeface="ＭＳ Ｐゴシック" pitchFamily="-28" charset="-128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76400"/>
            <a:ext cx="8077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-28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-28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-28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-28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-28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-28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-28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-28" charset="0"/>
        </a:defRPr>
      </a:lvl9pPr>
    </p:titleStyle>
    <p:bodyStyle>
      <a:lvl1pPr marL="342900" indent="-3429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rgbClr val="FF0000"/>
        </a:buClr>
        <a:buFont typeface="Wingdings" charset="2"/>
        <a:buChar char="§"/>
        <a:defRPr sz="1600" b="1">
          <a:solidFill>
            <a:srgbClr val="191919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rgbClr val="FF3700"/>
        </a:buClr>
        <a:buFont typeface="Times" pitchFamily="-28" charset="0"/>
        <a:buChar char="•"/>
        <a:defRPr sz="1600">
          <a:solidFill>
            <a:srgbClr val="191919"/>
          </a:solidFill>
          <a:latin typeface="Georgia"/>
          <a:ea typeface="ＭＳ Ｐゴシック" pitchFamily="-28" charset="-128"/>
          <a:cs typeface="Georgia"/>
        </a:defRPr>
      </a:lvl2pPr>
      <a:lvl3pPr marL="1181100" indent="-2667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rgbClr val="FF3700"/>
        </a:buClr>
        <a:buSzPct val="50000"/>
        <a:buFont typeface="Wingdings" pitchFamily="-28" charset="2"/>
        <a:buChar char="è"/>
        <a:defRPr sz="1600">
          <a:solidFill>
            <a:srgbClr val="191919"/>
          </a:solidFill>
          <a:latin typeface="Georgia"/>
          <a:ea typeface="ＭＳ Ｐゴシック" pitchFamily="-28" charset="-128"/>
          <a:cs typeface="Georgia"/>
        </a:defRPr>
      </a:lvl3pPr>
      <a:lvl4pPr marL="1638300" indent="-2667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200">
          <a:solidFill>
            <a:srgbClr val="191919"/>
          </a:solidFill>
          <a:latin typeface="+mn-lt"/>
          <a:ea typeface="ＭＳ Ｐゴシック" pitchFamily="-28" charset="-128"/>
        </a:defRPr>
      </a:lvl4pPr>
      <a:lvl5pPr marL="2095500" indent="-2667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pitchFamily="-28" charset="0"/>
        <a:buAutoNum type="arabicPeriod"/>
        <a:defRPr sz="1200">
          <a:solidFill>
            <a:srgbClr val="191919"/>
          </a:solidFill>
          <a:latin typeface="Times" pitchFamily="-28" charset="0"/>
          <a:ea typeface="ＭＳ Ｐゴシック" pitchFamily="-28" charset="-128"/>
        </a:defRPr>
      </a:lvl5pPr>
      <a:lvl6pPr marL="2552700" indent="-2667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pitchFamily="-28" charset="0"/>
        <a:buAutoNum type="arabicPeriod"/>
        <a:defRPr sz="1200">
          <a:solidFill>
            <a:srgbClr val="191919"/>
          </a:solidFill>
          <a:latin typeface="Times" pitchFamily="-28" charset="0"/>
          <a:ea typeface="ＭＳ Ｐゴシック" pitchFamily="-28" charset="-128"/>
        </a:defRPr>
      </a:lvl6pPr>
      <a:lvl7pPr marL="3009900" indent="-2667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pitchFamily="-28" charset="0"/>
        <a:buAutoNum type="arabicPeriod"/>
        <a:defRPr sz="1200">
          <a:solidFill>
            <a:srgbClr val="191919"/>
          </a:solidFill>
          <a:latin typeface="Times" pitchFamily="-28" charset="0"/>
          <a:ea typeface="ＭＳ Ｐゴシック" pitchFamily="-28" charset="-128"/>
        </a:defRPr>
      </a:lvl7pPr>
      <a:lvl8pPr marL="3467100" indent="-2667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pitchFamily="-28" charset="0"/>
        <a:buAutoNum type="arabicPeriod"/>
        <a:defRPr sz="1200">
          <a:solidFill>
            <a:srgbClr val="191919"/>
          </a:solidFill>
          <a:latin typeface="Times" pitchFamily="-28" charset="0"/>
          <a:ea typeface="ＭＳ Ｐゴシック" pitchFamily="-28" charset="-128"/>
        </a:defRPr>
      </a:lvl8pPr>
      <a:lvl9pPr marL="3924300" indent="-2667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Times" pitchFamily="-28" charset="0"/>
        <a:buAutoNum type="arabicPeriod"/>
        <a:defRPr sz="1200">
          <a:solidFill>
            <a:srgbClr val="191919"/>
          </a:solidFill>
          <a:latin typeface="Times" pitchFamily="-28" charset="0"/>
          <a:ea typeface="ＭＳ Ｐゴシック" pitchFamily="-28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ducause.edu/Resources/EducatingtheNetGeneration/TechnologyandLearningExpectati/6056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stcompany.com/magazine/144/a-is-for-app.html" TargetMode="External"/><Relationship Id="rId2" Type="http://schemas.openxmlformats.org/officeDocument/2006/relationships/hyperlink" Target="http://www.educause.edu/EDUCAUSE+Quarterly/EDUCAUSEQuarterlyMagazineVolum/PlanningforNeomillennialLearni/157325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nytimes.com/2010/08/22/magazine/22Adulthood-t.html?_r=2&amp;src=me&amp;ref=homepage" TargetMode="External"/><Relationship Id="rId4" Type="http://schemas.openxmlformats.org/officeDocument/2006/relationships/hyperlink" Target="http://www.learningsolutionsmag.com/articles/508/blackboards-to-blackberries-mobile-learning-buzzes-across-schools-and-universities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ryouth.com/downloads/Consumer_20.pdf" TargetMode="External"/><Relationship Id="rId7" Type="http://schemas.openxmlformats.org/officeDocument/2006/relationships/hyperlink" Target="http://pewresearch.org/pubs/1501/millennials-new-survey-generational-personality-upbeat-open-new-ideas-technology-bound" TargetMode="External"/><Relationship Id="rId2" Type="http://schemas.openxmlformats.org/officeDocument/2006/relationships/hyperlink" Target="http://www.millennialinc.com/Millennial_Inc_PRINTPDF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bs.org/newshour/generation-next/index-old.html" TargetMode="External"/><Relationship Id="rId5" Type="http://schemas.openxmlformats.org/officeDocument/2006/relationships/hyperlink" Target="http://www.ed.gov/sites/default/files/NETP-2010-final-report.pdf" TargetMode="External"/><Relationship Id="rId4" Type="http://schemas.openxmlformats.org/officeDocument/2006/relationships/hyperlink" Target="http://www.educause.edu/educatingthenetgen/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Student Retention &amp; </a:t>
            </a:r>
            <a:br>
              <a:rPr lang="en-US" dirty="0" smtClean="0"/>
            </a:br>
            <a:r>
              <a:rPr lang="en-US" dirty="0" smtClean="0"/>
              <a:t>Student Engagement</a:t>
            </a:r>
            <a:endParaRPr lang="en-US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886200"/>
            <a:ext cx="5257800" cy="838200"/>
          </a:xfrm>
        </p:spPr>
        <p:txBody>
          <a:bodyPr/>
          <a:lstStyle/>
          <a:p>
            <a:r>
              <a:rPr lang="en-US" b="1" dirty="0" smtClean="0"/>
              <a:t>IMAGINE AMERICA FOUNDATION</a:t>
            </a:r>
            <a:br>
              <a:rPr lang="en-US" b="1" dirty="0" smtClean="0"/>
            </a:br>
            <a:r>
              <a:rPr lang="en-US" b="1" i="1" dirty="0" smtClean="0"/>
              <a:t>Center for Excellence in Education </a:t>
            </a:r>
            <a:r>
              <a:rPr lang="en-US" b="1" dirty="0" smtClean="0"/>
              <a:t>Symposium, October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077200" cy="4572000"/>
          </a:xfrm>
        </p:spPr>
        <p:txBody>
          <a:bodyPr/>
          <a:lstStyle/>
          <a:p>
            <a:r>
              <a:rPr lang="en-US" sz="2000" i="1" dirty="0" smtClean="0"/>
              <a:t>How </a:t>
            </a:r>
            <a:r>
              <a:rPr lang="en-US" sz="2000" i="1" dirty="0" err="1" smtClean="0"/>
              <a:t>Millennials</a:t>
            </a:r>
            <a:r>
              <a:rPr lang="en-US" sz="2000" i="1" dirty="0" smtClean="0"/>
              <a:t> Learn</a:t>
            </a:r>
            <a:r>
              <a:rPr lang="en-US" b="0" dirty="0" smtClean="0"/>
              <a:t>  (30 minutes)</a:t>
            </a:r>
            <a:endParaRPr lang="en-US" sz="2000" b="0" dirty="0" smtClean="0"/>
          </a:p>
          <a:p>
            <a:pPr lvl="1"/>
            <a:r>
              <a:rPr lang="en-US" sz="2000" dirty="0" smtClean="0"/>
              <a:t>Denis Saulnier, Director, Higher Education Learning Services, Harvard Business Publishing</a:t>
            </a:r>
          </a:p>
          <a:p>
            <a:pPr lvl="1"/>
            <a:endParaRPr lang="en-US" sz="2000" dirty="0" smtClean="0"/>
          </a:p>
          <a:p>
            <a:r>
              <a:rPr lang="en-US" sz="2000" i="1" dirty="0" smtClean="0"/>
              <a:t>Student Retention and Student Engagement </a:t>
            </a:r>
            <a:r>
              <a:rPr lang="en-US" sz="2000" b="0" dirty="0" smtClean="0"/>
              <a:t> </a:t>
            </a:r>
            <a:r>
              <a:rPr lang="en-US" b="0" dirty="0" smtClean="0"/>
              <a:t>(60 minutes)</a:t>
            </a:r>
          </a:p>
          <a:p>
            <a:pPr lvl="1"/>
            <a:r>
              <a:rPr lang="en-US" sz="2000" dirty="0" smtClean="0"/>
              <a:t>Mark Snyder, Associated Director of Education, YTI Career Institute</a:t>
            </a:r>
          </a:p>
          <a:p>
            <a:pPr lvl="1"/>
            <a:r>
              <a:rPr lang="en-US" sz="2000" dirty="0" smtClean="0"/>
              <a:t>Group Breakouts and Discussion</a:t>
            </a:r>
          </a:p>
          <a:p>
            <a:pPr lvl="1">
              <a:buNone/>
            </a:pPr>
            <a:endParaRPr lang="en-US" sz="2000" b="0" dirty="0" smtClean="0"/>
          </a:p>
          <a:p>
            <a:r>
              <a:rPr lang="en-US" sz="2000" i="1" dirty="0" smtClean="0"/>
              <a:t>Prepare Synopsis/Outline for Journal Article  </a:t>
            </a:r>
            <a:r>
              <a:rPr lang="en-US" b="0" dirty="0" smtClean="0"/>
              <a:t>(15 minutes)</a:t>
            </a:r>
          </a:p>
          <a:p>
            <a:pPr lvl="1"/>
            <a:r>
              <a:rPr lang="en-US" sz="2000" dirty="0" smtClean="0"/>
              <a:t>Group</a:t>
            </a:r>
            <a:endParaRPr lang="en-US" sz="2000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077200" cy="4572000"/>
          </a:xfrm>
        </p:spPr>
        <p:txBody>
          <a:bodyPr/>
          <a:lstStyle/>
          <a:p>
            <a:pPr algn="ctr">
              <a:spcBef>
                <a:spcPts val="1200"/>
              </a:spcBef>
              <a:spcAft>
                <a:spcPts val="1200"/>
              </a:spcAft>
              <a:buNone/>
            </a:pPr>
            <a:endParaRPr lang="en-US" sz="2000" dirty="0" smtClean="0"/>
          </a:p>
          <a:p>
            <a:pPr algn="ctr">
              <a:lnSpc>
                <a:spcPct val="2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000" b="0" dirty="0" smtClean="0"/>
              <a:t>Student retention is key to private sector education institutions, and student engagement is a critical component of student retention.</a:t>
            </a:r>
          </a:p>
          <a:p>
            <a:pPr algn="ctr">
              <a:lnSpc>
                <a:spcPct val="2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000" b="0" dirty="0" smtClean="0"/>
              <a:t>  What are the challenges associated with student retention and engagement and what best practices can be employed to mitigate those challenges?</a:t>
            </a:r>
          </a:p>
          <a:p>
            <a:endParaRPr lang="en-US" sz="2000" b="0" dirty="0" smtClean="0"/>
          </a:p>
          <a:p>
            <a:endParaRPr lang="en-US" sz="2000" b="0" dirty="0" smtClean="0"/>
          </a:p>
          <a:p>
            <a:endParaRPr lang="en-US" sz="2000" b="0" dirty="0" smtClean="0"/>
          </a:p>
          <a:p>
            <a:endParaRPr lang="en-US" sz="2000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Suggested Pre-Reading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077200" cy="4572000"/>
          </a:xfrm>
        </p:spPr>
        <p:txBody>
          <a:bodyPr/>
          <a:lstStyle/>
          <a:p>
            <a:r>
              <a:rPr lang="en-US" sz="2000" b="0" dirty="0" smtClean="0"/>
              <a:t>Roberts, Gregory R. “Technology and Learning Expectations of the Net Generation”, from: </a:t>
            </a:r>
            <a:r>
              <a:rPr lang="en-US" sz="2000" b="0" i="1" dirty="0" smtClean="0"/>
              <a:t>Educating the Net Generation</a:t>
            </a:r>
            <a:r>
              <a:rPr lang="en-US" sz="2000" b="0" dirty="0" smtClean="0"/>
              <a:t>.  (2005, </a:t>
            </a:r>
            <a:r>
              <a:rPr lang="en-US" sz="2000" b="0" dirty="0" err="1" smtClean="0"/>
              <a:t>Oblinger</a:t>
            </a:r>
            <a:r>
              <a:rPr lang="en-US" sz="2000" b="0" dirty="0" smtClean="0"/>
              <a:t>, Diana G. and James L. </a:t>
            </a:r>
            <a:r>
              <a:rPr lang="en-US" sz="2000" b="0" dirty="0" err="1" smtClean="0"/>
              <a:t>Oblinger</a:t>
            </a:r>
            <a:r>
              <a:rPr lang="en-US" sz="2000" b="0" dirty="0" smtClean="0"/>
              <a:t>, Eds.) </a:t>
            </a:r>
            <a:r>
              <a:rPr lang="en-US" sz="2000" b="0" dirty="0" smtClean="0">
                <a:hlinkClick r:id="rId2"/>
              </a:rPr>
              <a:t>http://www.educause.edu/Resources/EducatingtheNetGeneration/TechnologyandLearningExpectati/6056</a:t>
            </a:r>
            <a:r>
              <a:rPr lang="en-US" sz="2000" b="0" dirty="0" smtClean="0"/>
              <a:t> </a:t>
            </a:r>
          </a:p>
          <a:p>
            <a:endParaRPr lang="en-US" sz="2000" b="0" dirty="0" smtClean="0"/>
          </a:p>
          <a:p>
            <a:endParaRPr lang="en-US" sz="2000" b="0" dirty="0" smtClean="0"/>
          </a:p>
          <a:p>
            <a:endParaRPr lang="en-US" sz="2000" b="0" dirty="0" smtClean="0"/>
          </a:p>
          <a:p>
            <a:endParaRPr lang="en-US" sz="2000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077200" cy="4572000"/>
          </a:xfrm>
        </p:spPr>
        <p:txBody>
          <a:bodyPr/>
          <a:lstStyle/>
          <a:p>
            <a:pPr algn="ctr">
              <a:spcBef>
                <a:spcPts val="1200"/>
              </a:spcBef>
              <a:spcAft>
                <a:spcPts val="1200"/>
              </a:spcAft>
              <a:buNone/>
            </a:pPr>
            <a:endParaRPr lang="en-US" sz="2000" dirty="0" smtClean="0"/>
          </a:p>
          <a:p>
            <a:pPr algn="ctr">
              <a:lnSpc>
                <a:spcPct val="2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4000" i="1" dirty="0" smtClean="0"/>
              <a:t>How </a:t>
            </a:r>
            <a:r>
              <a:rPr lang="en-US" sz="4000" i="1" dirty="0" err="1" smtClean="0"/>
              <a:t>Millennials</a:t>
            </a:r>
            <a:r>
              <a:rPr lang="en-US" sz="4000" i="1" dirty="0" smtClean="0"/>
              <a:t> Learn</a:t>
            </a:r>
          </a:p>
          <a:p>
            <a:endParaRPr lang="en-US" sz="2000" b="0" dirty="0" smtClean="0"/>
          </a:p>
          <a:p>
            <a:endParaRPr lang="en-US" sz="2000" b="0" dirty="0" smtClean="0"/>
          </a:p>
          <a:p>
            <a:endParaRPr lang="en-US" sz="2000" b="0" dirty="0" smtClean="0"/>
          </a:p>
          <a:p>
            <a:endParaRPr lang="en-US" sz="2000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are the </a:t>
            </a:r>
            <a:r>
              <a:rPr lang="en-US" dirty="0" err="1" smtClean="0"/>
              <a:t>Millennials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6" name="Wave 5"/>
          <p:cNvSpPr/>
          <p:nvPr/>
        </p:nvSpPr>
        <p:spPr bwMode="auto">
          <a:xfrm>
            <a:off x="4953000" y="1828800"/>
            <a:ext cx="3962400" cy="1905000"/>
          </a:xfrm>
          <a:prstGeom prst="wave">
            <a:avLst>
              <a:gd name="adj1" fmla="val 8482"/>
              <a:gd name="adj2" fmla="val 0"/>
            </a:avLst>
          </a:prstGeom>
          <a:solidFill>
            <a:schemeClr val="accent1"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 smtClean="0">
                <a:solidFill>
                  <a:srgbClr val="B10021"/>
                </a:solidFill>
                <a:latin typeface="Perpetua" pitchFamily="18" charset="0"/>
              </a:rPr>
              <a:t>Also known as:</a:t>
            </a:r>
            <a:br>
              <a:rPr lang="en-US" sz="2000" b="1" dirty="0" smtClean="0">
                <a:solidFill>
                  <a:srgbClr val="B10021"/>
                </a:solidFill>
                <a:latin typeface="Perpetua" pitchFamily="18" charset="0"/>
              </a:rPr>
            </a:br>
            <a:r>
              <a:rPr lang="en-US" sz="2000" b="1" dirty="0" smtClean="0">
                <a:solidFill>
                  <a:srgbClr val="B10021"/>
                </a:solidFill>
                <a:latin typeface="Perpetua" pitchFamily="18" charset="0"/>
              </a:rPr>
              <a:t> Generation Next, Net Generation, Boomerang Generation, Generation M, Digital Natives</a:t>
            </a:r>
          </a:p>
        </p:txBody>
      </p:sp>
      <p:sp>
        <p:nvSpPr>
          <p:cNvPr id="7" name="Wave 6"/>
          <p:cNvSpPr/>
          <p:nvPr/>
        </p:nvSpPr>
        <p:spPr bwMode="auto">
          <a:xfrm>
            <a:off x="304800" y="1981200"/>
            <a:ext cx="3810000" cy="1371600"/>
          </a:xfrm>
          <a:prstGeom prst="wave">
            <a:avLst>
              <a:gd name="adj1" fmla="val 8482"/>
              <a:gd name="adj2" fmla="val 0"/>
            </a:avLst>
          </a:prstGeom>
          <a:solidFill>
            <a:schemeClr val="accent1"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 smtClean="0">
                <a:solidFill>
                  <a:srgbClr val="B10021"/>
                </a:solidFill>
                <a:latin typeface="Perpetua" pitchFamily="18" charset="0"/>
              </a:rPr>
              <a:t>The demographic cohort following Generation X</a:t>
            </a:r>
          </a:p>
        </p:txBody>
      </p:sp>
      <p:sp>
        <p:nvSpPr>
          <p:cNvPr id="8" name="Wave 7"/>
          <p:cNvSpPr/>
          <p:nvPr/>
        </p:nvSpPr>
        <p:spPr bwMode="auto">
          <a:xfrm>
            <a:off x="838200" y="3810000"/>
            <a:ext cx="3962400" cy="838200"/>
          </a:xfrm>
          <a:prstGeom prst="wave">
            <a:avLst>
              <a:gd name="adj1" fmla="val 8482"/>
              <a:gd name="adj2" fmla="val 0"/>
            </a:avLst>
          </a:prstGeom>
          <a:solidFill>
            <a:schemeClr val="accent1"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 smtClean="0">
                <a:solidFill>
                  <a:srgbClr val="B10021"/>
                </a:solidFill>
                <a:latin typeface="Perpetua" pitchFamily="18" charset="0"/>
              </a:rPr>
              <a:t>Members born from ~ 1980 – 2000</a:t>
            </a:r>
          </a:p>
        </p:txBody>
      </p:sp>
      <p:sp>
        <p:nvSpPr>
          <p:cNvPr id="9" name="Wave 8"/>
          <p:cNvSpPr/>
          <p:nvPr/>
        </p:nvSpPr>
        <p:spPr bwMode="auto">
          <a:xfrm>
            <a:off x="5791200" y="4114800"/>
            <a:ext cx="2286000" cy="838200"/>
          </a:xfrm>
          <a:prstGeom prst="wave">
            <a:avLst>
              <a:gd name="adj1" fmla="val 8482"/>
              <a:gd name="adj2" fmla="val 0"/>
            </a:avLst>
          </a:prstGeom>
          <a:solidFill>
            <a:schemeClr val="accent1"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 smtClean="0">
                <a:solidFill>
                  <a:srgbClr val="B10021"/>
                </a:solidFill>
                <a:latin typeface="Perpetua" pitchFamily="18" charset="0"/>
              </a:rPr>
              <a:t>50 million strong</a:t>
            </a:r>
          </a:p>
        </p:txBody>
      </p:sp>
      <p:sp>
        <p:nvSpPr>
          <p:cNvPr id="10" name="Wave 9"/>
          <p:cNvSpPr/>
          <p:nvPr/>
        </p:nvSpPr>
        <p:spPr bwMode="auto">
          <a:xfrm>
            <a:off x="2286000" y="5181600"/>
            <a:ext cx="4114800" cy="1295400"/>
          </a:xfrm>
          <a:prstGeom prst="wave">
            <a:avLst>
              <a:gd name="adj1" fmla="val 8482"/>
              <a:gd name="adj2" fmla="val 0"/>
            </a:avLst>
          </a:prstGeom>
          <a:solidFill>
            <a:schemeClr val="accent1"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 smtClean="0">
                <a:solidFill>
                  <a:srgbClr val="B10021"/>
                </a:solidFill>
                <a:latin typeface="Perpetua" pitchFamily="18" charset="0"/>
              </a:rPr>
              <a:t>Largely children of Baby Boomers (youngest of Gen X parents)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Demographics and Culture</a:t>
            </a:r>
            <a:endParaRPr lang="en-US" dirty="0"/>
          </a:p>
        </p:txBody>
      </p:sp>
      <p:sp>
        <p:nvSpPr>
          <p:cNvPr id="6" name="Pentagon 5"/>
          <p:cNvSpPr/>
          <p:nvPr/>
        </p:nvSpPr>
        <p:spPr bwMode="auto">
          <a:xfrm>
            <a:off x="609600" y="1828800"/>
            <a:ext cx="6477000" cy="685800"/>
          </a:xfrm>
          <a:prstGeom prst="homePlate">
            <a:avLst/>
          </a:prstGeom>
          <a:solidFill>
            <a:schemeClr val="accent1"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 smtClean="0">
                <a:solidFill>
                  <a:srgbClr val="B10021"/>
                </a:solidFill>
                <a:latin typeface="Perpetua" pitchFamily="18" charset="0"/>
              </a:rPr>
              <a:t>They are the most diverse generation in U.S. history:</a:t>
            </a:r>
          </a:p>
        </p:txBody>
      </p:sp>
      <p:sp>
        <p:nvSpPr>
          <p:cNvPr id="9" name="Pentagon 8"/>
          <p:cNvSpPr/>
          <p:nvPr/>
        </p:nvSpPr>
        <p:spPr bwMode="auto">
          <a:xfrm>
            <a:off x="990600" y="2971800"/>
            <a:ext cx="7391400" cy="762000"/>
          </a:xfrm>
          <a:prstGeom prst="homePlate">
            <a:avLst/>
          </a:prstGeom>
          <a:solidFill>
            <a:schemeClr val="accent1"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 smtClean="0">
                <a:solidFill>
                  <a:srgbClr val="B10021"/>
                </a:solidFill>
                <a:latin typeface="Perpetua" pitchFamily="18" charset="0"/>
              </a:rPr>
              <a:t>Confident, self-expressive, liberal, upbeat and open to change</a:t>
            </a:r>
          </a:p>
        </p:txBody>
      </p:sp>
      <p:sp>
        <p:nvSpPr>
          <p:cNvPr id="10" name="Pentagon 9"/>
          <p:cNvSpPr/>
          <p:nvPr/>
        </p:nvSpPr>
        <p:spPr bwMode="auto">
          <a:xfrm>
            <a:off x="609600" y="4267200"/>
            <a:ext cx="6629400" cy="685800"/>
          </a:xfrm>
          <a:prstGeom prst="homePlate">
            <a:avLst/>
          </a:prstGeom>
          <a:solidFill>
            <a:schemeClr val="accent1"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 smtClean="0">
                <a:solidFill>
                  <a:srgbClr val="B10021"/>
                </a:solidFill>
                <a:latin typeface="Perpetua" pitchFamily="18" charset="0"/>
              </a:rPr>
              <a:t>Want a workplace that is “fun, flexible and challenging”</a:t>
            </a:r>
          </a:p>
        </p:txBody>
      </p:sp>
      <p:sp>
        <p:nvSpPr>
          <p:cNvPr id="11" name="Pentagon 10"/>
          <p:cNvSpPr/>
          <p:nvPr/>
        </p:nvSpPr>
        <p:spPr bwMode="auto">
          <a:xfrm>
            <a:off x="1676400" y="5410200"/>
            <a:ext cx="7010400" cy="990600"/>
          </a:xfrm>
          <a:prstGeom prst="homePlate">
            <a:avLst/>
          </a:prstGeom>
          <a:solidFill>
            <a:schemeClr val="accent1"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 smtClean="0">
                <a:solidFill>
                  <a:srgbClr val="B10021"/>
                </a:solidFill>
                <a:latin typeface="Perpetua" pitchFamily="18" charset="0"/>
              </a:rPr>
              <a:t>Time Magazine:  Meet the </a:t>
            </a:r>
            <a:r>
              <a:rPr lang="en-US" sz="2000" b="1" dirty="0" err="1" smtClean="0">
                <a:solidFill>
                  <a:srgbClr val="B10021"/>
                </a:solidFill>
                <a:latin typeface="Perpetua" pitchFamily="18" charset="0"/>
              </a:rPr>
              <a:t>Twixters</a:t>
            </a:r>
            <a:r>
              <a:rPr lang="en-US" sz="2000" b="1" dirty="0" smtClean="0">
                <a:solidFill>
                  <a:srgbClr val="B10021"/>
                </a:solidFill>
                <a:latin typeface="Perpetua" pitchFamily="18" charset="0"/>
              </a:rPr>
              <a:t>: you adults who live off their parents, bounce from job to job and hop from mate to mate.  They’re not lazy…THEY JUST WON’T GROW UP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Technology</a:t>
            </a:r>
            <a:endParaRPr lang="en-US" dirty="0"/>
          </a:p>
        </p:txBody>
      </p:sp>
      <p:sp>
        <p:nvSpPr>
          <p:cNvPr id="6" name="Wave 5"/>
          <p:cNvSpPr/>
          <p:nvPr/>
        </p:nvSpPr>
        <p:spPr bwMode="auto">
          <a:xfrm>
            <a:off x="4419600" y="1828800"/>
            <a:ext cx="3962400" cy="990600"/>
          </a:xfrm>
          <a:prstGeom prst="wave">
            <a:avLst>
              <a:gd name="adj1" fmla="val 8482"/>
              <a:gd name="adj2" fmla="val 0"/>
            </a:avLst>
          </a:prstGeom>
          <a:solidFill>
            <a:schemeClr val="accent1"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 smtClean="0">
                <a:solidFill>
                  <a:srgbClr val="B10021"/>
                </a:solidFill>
                <a:latin typeface="Perpetua" pitchFamily="18" charset="0"/>
              </a:rPr>
              <a:t>88% regularly use phones to text</a:t>
            </a:r>
          </a:p>
        </p:txBody>
      </p:sp>
      <p:sp>
        <p:nvSpPr>
          <p:cNvPr id="7" name="Wave 6"/>
          <p:cNvSpPr/>
          <p:nvPr/>
        </p:nvSpPr>
        <p:spPr bwMode="auto">
          <a:xfrm>
            <a:off x="228600" y="1752600"/>
            <a:ext cx="3276600" cy="990600"/>
          </a:xfrm>
          <a:prstGeom prst="wave">
            <a:avLst>
              <a:gd name="adj1" fmla="val 8482"/>
              <a:gd name="adj2" fmla="val 0"/>
            </a:avLst>
          </a:prstGeom>
          <a:solidFill>
            <a:schemeClr val="accent1"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 smtClean="0">
                <a:solidFill>
                  <a:srgbClr val="B10021"/>
                </a:solidFill>
                <a:latin typeface="Perpetua" pitchFamily="18" charset="0"/>
              </a:rPr>
              <a:t>Voracious users of new technologies</a:t>
            </a:r>
          </a:p>
        </p:txBody>
      </p:sp>
      <p:sp>
        <p:nvSpPr>
          <p:cNvPr id="8" name="Wave 7"/>
          <p:cNvSpPr/>
          <p:nvPr/>
        </p:nvSpPr>
        <p:spPr bwMode="auto">
          <a:xfrm>
            <a:off x="685800" y="2895600"/>
            <a:ext cx="2971800" cy="1143000"/>
          </a:xfrm>
          <a:prstGeom prst="wave">
            <a:avLst>
              <a:gd name="adj1" fmla="val 8482"/>
              <a:gd name="adj2" fmla="val 0"/>
            </a:avLst>
          </a:prstGeom>
          <a:solidFill>
            <a:schemeClr val="accent1"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 smtClean="0">
                <a:solidFill>
                  <a:srgbClr val="B10021"/>
                </a:solidFill>
                <a:latin typeface="Perpetua" pitchFamily="18" charset="0"/>
              </a:rPr>
              <a:t>75% have a profile on a social networking site</a:t>
            </a:r>
          </a:p>
        </p:txBody>
      </p:sp>
      <p:sp>
        <p:nvSpPr>
          <p:cNvPr id="9" name="Wave 8"/>
          <p:cNvSpPr/>
          <p:nvPr/>
        </p:nvSpPr>
        <p:spPr bwMode="auto">
          <a:xfrm>
            <a:off x="4572000" y="2895600"/>
            <a:ext cx="2895600" cy="1219200"/>
          </a:xfrm>
          <a:prstGeom prst="wave">
            <a:avLst>
              <a:gd name="adj1" fmla="val 8482"/>
              <a:gd name="adj2" fmla="val 0"/>
            </a:avLst>
          </a:prstGeom>
          <a:solidFill>
            <a:schemeClr val="accent1"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 smtClean="0">
                <a:solidFill>
                  <a:srgbClr val="B10021"/>
                </a:solidFill>
                <a:latin typeface="Perpetua" pitchFamily="18" charset="0"/>
              </a:rPr>
              <a:t>Internet rivals television as main news source</a:t>
            </a:r>
          </a:p>
        </p:txBody>
      </p:sp>
      <p:sp>
        <p:nvSpPr>
          <p:cNvPr id="10" name="Wave 9"/>
          <p:cNvSpPr/>
          <p:nvPr/>
        </p:nvSpPr>
        <p:spPr bwMode="auto">
          <a:xfrm>
            <a:off x="4953000" y="4648200"/>
            <a:ext cx="3962400" cy="1752600"/>
          </a:xfrm>
          <a:prstGeom prst="wave">
            <a:avLst>
              <a:gd name="adj1" fmla="val 8482"/>
              <a:gd name="adj2" fmla="val 0"/>
            </a:avLst>
          </a:prstGeom>
          <a:solidFill>
            <a:schemeClr val="accent1"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 smtClean="0">
                <a:solidFill>
                  <a:srgbClr val="B10021"/>
                </a:solidFill>
                <a:latin typeface="Perpetua" pitchFamily="18" charset="0"/>
              </a:rPr>
              <a:t>They spend 7.5 hours a day absorbing and creating media – as much time as they spend in school</a:t>
            </a:r>
          </a:p>
        </p:txBody>
      </p:sp>
      <p:sp>
        <p:nvSpPr>
          <p:cNvPr id="11" name="Wave 10"/>
          <p:cNvSpPr/>
          <p:nvPr/>
        </p:nvSpPr>
        <p:spPr bwMode="auto">
          <a:xfrm>
            <a:off x="228600" y="4191000"/>
            <a:ext cx="4495800" cy="2438400"/>
          </a:xfrm>
          <a:prstGeom prst="wave">
            <a:avLst>
              <a:gd name="adj1" fmla="val 8482"/>
              <a:gd name="adj2" fmla="val 0"/>
            </a:avLst>
          </a:prstGeom>
          <a:solidFill>
            <a:schemeClr val="accent1"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 smtClean="0">
                <a:solidFill>
                  <a:srgbClr val="B10021"/>
                </a:solidFill>
                <a:latin typeface="Perpetua" pitchFamily="18" charset="0"/>
              </a:rPr>
              <a:t>Top answers for </a:t>
            </a:r>
            <a:br>
              <a:rPr lang="en-US" sz="2000" b="1" dirty="0" smtClean="0">
                <a:solidFill>
                  <a:srgbClr val="B10021"/>
                </a:solidFill>
                <a:latin typeface="Perpetua" pitchFamily="18" charset="0"/>
              </a:rPr>
            </a:br>
            <a:r>
              <a:rPr lang="en-US" sz="2000" b="1" dirty="0" smtClean="0">
                <a:solidFill>
                  <a:srgbClr val="B10021"/>
                </a:solidFill>
                <a:latin typeface="Perpetua" pitchFamily="18" charset="0"/>
              </a:rPr>
              <a:t>‘What did you do in the last 24 hours?’</a:t>
            </a:r>
          </a:p>
          <a:p>
            <a:pPr algn="ctr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B10021"/>
                </a:solidFill>
                <a:latin typeface="Perpetua" pitchFamily="18" charset="0"/>
              </a:rPr>
              <a:t>Watched a video online</a:t>
            </a:r>
          </a:p>
          <a:p>
            <a:pPr algn="ctr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B10021"/>
                </a:solidFill>
                <a:latin typeface="Perpetua" pitchFamily="18" charset="0"/>
              </a:rPr>
              <a:t>posted a message to online profile</a:t>
            </a:r>
          </a:p>
          <a:p>
            <a:pPr algn="ctr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B10021"/>
                </a:solidFill>
                <a:latin typeface="Perpetua" pitchFamily="18" charset="0"/>
              </a:rPr>
              <a:t>played videogame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Education</a:t>
            </a:r>
            <a:endParaRPr lang="en-US" dirty="0"/>
          </a:p>
        </p:txBody>
      </p:sp>
      <p:sp>
        <p:nvSpPr>
          <p:cNvPr id="6" name="Wave 5"/>
          <p:cNvSpPr/>
          <p:nvPr/>
        </p:nvSpPr>
        <p:spPr bwMode="auto">
          <a:xfrm>
            <a:off x="3886200" y="1752600"/>
            <a:ext cx="5029200" cy="1600200"/>
          </a:xfrm>
          <a:prstGeom prst="wave">
            <a:avLst>
              <a:gd name="adj1" fmla="val 8482"/>
              <a:gd name="adj2" fmla="val 0"/>
            </a:avLst>
          </a:prstGeom>
          <a:solidFill>
            <a:schemeClr val="accent1"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 smtClean="0">
                <a:solidFill>
                  <a:srgbClr val="B10021"/>
                </a:solidFill>
                <a:latin typeface="Perpetua" pitchFamily="18" charset="0"/>
              </a:rPr>
              <a:t>Recent recession extends reliance on parents for financial support.  Many of those in school work full or part-time.</a:t>
            </a:r>
          </a:p>
          <a:p>
            <a:pPr algn="ctr"/>
            <a:endParaRPr lang="en-US" sz="2000" b="1" dirty="0" smtClean="0">
              <a:solidFill>
                <a:srgbClr val="B10021"/>
              </a:solidFill>
              <a:latin typeface="Perpetua" pitchFamily="18" charset="0"/>
            </a:endParaRPr>
          </a:p>
        </p:txBody>
      </p:sp>
      <p:sp>
        <p:nvSpPr>
          <p:cNvPr id="7" name="Wave 6"/>
          <p:cNvSpPr/>
          <p:nvPr/>
        </p:nvSpPr>
        <p:spPr bwMode="auto">
          <a:xfrm>
            <a:off x="228600" y="1981200"/>
            <a:ext cx="3276600" cy="990600"/>
          </a:xfrm>
          <a:prstGeom prst="wave">
            <a:avLst>
              <a:gd name="adj1" fmla="val 8482"/>
              <a:gd name="adj2" fmla="val 0"/>
            </a:avLst>
          </a:prstGeom>
          <a:solidFill>
            <a:schemeClr val="accent1"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 smtClean="0">
                <a:solidFill>
                  <a:srgbClr val="B10021"/>
                </a:solidFill>
                <a:latin typeface="Perpetua" pitchFamily="18" charset="0"/>
              </a:rPr>
              <a:t>On track to emerge as most educated generation ever</a:t>
            </a:r>
          </a:p>
          <a:p>
            <a:pPr algn="ctr"/>
            <a:endParaRPr lang="en-US" sz="2000" b="1" dirty="0" smtClean="0">
              <a:solidFill>
                <a:srgbClr val="B10021"/>
              </a:solidFill>
              <a:latin typeface="Perpetua" pitchFamily="18" charset="0"/>
            </a:endParaRPr>
          </a:p>
        </p:txBody>
      </p:sp>
      <p:sp>
        <p:nvSpPr>
          <p:cNvPr id="8" name="Wave 7"/>
          <p:cNvSpPr/>
          <p:nvPr/>
        </p:nvSpPr>
        <p:spPr bwMode="auto">
          <a:xfrm>
            <a:off x="4038600" y="3429000"/>
            <a:ext cx="4267200" cy="1447800"/>
          </a:xfrm>
          <a:prstGeom prst="wave">
            <a:avLst>
              <a:gd name="adj1" fmla="val 8482"/>
              <a:gd name="adj2" fmla="val 0"/>
            </a:avLst>
          </a:prstGeom>
          <a:solidFill>
            <a:schemeClr val="accent1"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 smtClean="0">
                <a:solidFill>
                  <a:srgbClr val="B10021"/>
                </a:solidFill>
                <a:latin typeface="Perpetua" pitchFamily="18" charset="0"/>
              </a:rPr>
              <a:t>They relish in peer-to-peer communication and value it over didactic authority figures.</a:t>
            </a:r>
          </a:p>
        </p:txBody>
      </p:sp>
      <p:sp>
        <p:nvSpPr>
          <p:cNvPr id="9" name="Wave 8"/>
          <p:cNvSpPr/>
          <p:nvPr/>
        </p:nvSpPr>
        <p:spPr bwMode="auto">
          <a:xfrm>
            <a:off x="533400" y="3352800"/>
            <a:ext cx="2895600" cy="1066800"/>
          </a:xfrm>
          <a:prstGeom prst="wave">
            <a:avLst>
              <a:gd name="adj1" fmla="val 8482"/>
              <a:gd name="adj2" fmla="val 0"/>
            </a:avLst>
          </a:prstGeom>
          <a:solidFill>
            <a:schemeClr val="accent1"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 smtClean="0">
                <a:solidFill>
                  <a:srgbClr val="B10021"/>
                </a:solidFill>
                <a:latin typeface="Perpetua" pitchFamily="18" charset="0"/>
              </a:rPr>
              <a:t>26% currently in college</a:t>
            </a:r>
          </a:p>
        </p:txBody>
      </p:sp>
      <p:sp>
        <p:nvSpPr>
          <p:cNvPr id="11" name="Wave 10"/>
          <p:cNvSpPr/>
          <p:nvPr/>
        </p:nvSpPr>
        <p:spPr bwMode="auto">
          <a:xfrm>
            <a:off x="838200" y="5029200"/>
            <a:ext cx="7010400" cy="1447800"/>
          </a:xfrm>
          <a:prstGeom prst="wave">
            <a:avLst>
              <a:gd name="adj1" fmla="val 8482"/>
              <a:gd name="adj2" fmla="val 0"/>
            </a:avLst>
          </a:prstGeom>
          <a:solidFill>
            <a:schemeClr val="accent1"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 smtClean="0">
                <a:solidFill>
                  <a:srgbClr val="B10021"/>
                </a:solidFill>
                <a:latin typeface="Perpetua" pitchFamily="18" charset="0"/>
              </a:rPr>
              <a:t>50% of those in school want to continue to grad/prof degree.</a:t>
            </a:r>
          </a:p>
          <a:p>
            <a:pPr algn="ctr"/>
            <a:r>
              <a:rPr lang="en-US" sz="2000" b="1" dirty="0" smtClean="0">
                <a:solidFill>
                  <a:srgbClr val="B10021"/>
                </a:solidFill>
                <a:latin typeface="Perpetua" pitchFamily="18" charset="0"/>
              </a:rPr>
              <a:t> </a:t>
            </a:r>
          </a:p>
          <a:p>
            <a:pPr algn="ctr"/>
            <a:r>
              <a:rPr lang="en-US" sz="2000" b="1" dirty="0" smtClean="0">
                <a:solidFill>
                  <a:srgbClr val="B10021"/>
                </a:solidFill>
                <a:latin typeface="Perpetua" pitchFamily="18" charset="0"/>
              </a:rPr>
              <a:t>65% of those </a:t>
            </a:r>
            <a:r>
              <a:rPr lang="en-US" sz="2000" b="1" i="1" dirty="0" smtClean="0">
                <a:solidFill>
                  <a:srgbClr val="B10021"/>
                </a:solidFill>
                <a:latin typeface="Perpetua" pitchFamily="18" charset="0"/>
              </a:rPr>
              <a:t>not</a:t>
            </a:r>
            <a:r>
              <a:rPr lang="en-US" sz="2000" b="1" dirty="0" smtClean="0">
                <a:solidFill>
                  <a:srgbClr val="B10021"/>
                </a:solidFill>
                <a:latin typeface="Perpetua" pitchFamily="18" charset="0"/>
              </a:rPr>
              <a:t> in school say they plan to go back.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They Learn: Multi-Tasking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077200" cy="4572000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>
                <a:latin typeface="+mn-lt"/>
              </a:rPr>
              <a:t>Trained via culture to multi-task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/>
              <a:t>Grew up with concurrent use of media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/>
              <a:t>Do not lock them into lengthy, sequential learning exercises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/>
              <a:t>Multi-tasking affects pace and attention</a:t>
            </a:r>
          </a:p>
          <a:p>
            <a:pPr marL="781050" lvl="2" indent="-342900">
              <a:spcBef>
                <a:spcPts val="1200"/>
              </a:spcBef>
              <a:spcAft>
                <a:spcPts val="600"/>
              </a:spcAft>
              <a:buClr>
                <a:srgbClr val="FF0000"/>
              </a:buClr>
              <a:buFont typeface="Wingdings" charset="2"/>
              <a:buChar char="§"/>
            </a:pPr>
            <a:r>
              <a:rPr lang="en-US" sz="1800" dirty="0" smtClean="0"/>
              <a:t>Able to filter and shift attention easily</a:t>
            </a:r>
          </a:p>
          <a:p>
            <a:pPr marL="781050" lvl="2" indent="-342900">
              <a:spcBef>
                <a:spcPts val="1200"/>
              </a:spcBef>
              <a:spcAft>
                <a:spcPts val="600"/>
              </a:spcAft>
              <a:buClr>
                <a:srgbClr val="FF0000"/>
              </a:buClr>
              <a:buFont typeface="Wingdings" charset="2"/>
              <a:buChar char="§"/>
            </a:pPr>
            <a:r>
              <a:rPr lang="en-US" sz="1800" dirty="0" smtClean="0"/>
              <a:t>They like interactivity and a rapid pace</a:t>
            </a:r>
          </a:p>
          <a:p>
            <a:pPr marL="781050" lvl="2" indent="-342900">
              <a:spcBef>
                <a:spcPts val="1200"/>
              </a:spcBef>
              <a:spcAft>
                <a:spcPts val="600"/>
              </a:spcAft>
              <a:buClr>
                <a:srgbClr val="FF0000"/>
              </a:buClr>
              <a:buFont typeface="Wingdings" charset="2"/>
              <a:buChar char="§"/>
            </a:pPr>
            <a:r>
              <a:rPr lang="en-US" sz="1800" dirty="0" smtClean="0"/>
              <a:t>They have a fast response time and demand fast turnaround time</a:t>
            </a:r>
          </a:p>
          <a:p>
            <a:pPr marL="781050" lvl="2" indent="-342900">
              <a:spcBef>
                <a:spcPts val="1200"/>
              </a:spcBef>
              <a:spcAft>
                <a:spcPts val="600"/>
              </a:spcAft>
              <a:buClr>
                <a:srgbClr val="FF0000"/>
              </a:buClr>
              <a:buFont typeface="Wingdings" charset="2"/>
              <a:buChar char="§"/>
            </a:pPr>
            <a:r>
              <a:rPr lang="en-US" sz="1800" dirty="0" smtClean="0"/>
              <a:t>They may need to be encouraged to stop and reflect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They Learn: Visualization and Experimentation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077200" cy="4572000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>
                <a:latin typeface="+mn-lt"/>
              </a:rPr>
              <a:t>Visualization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/>
              <a:t>They are intuitive visual communicators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/>
              <a:t>They are adept at visual spatial skills (possibly because of computer games)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/>
              <a:t>Experimentation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/>
              <a:t>Not a ‘read the manual’ or ‘measure twice, cut once’ culture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/>
              <a:t>Videogame approach: dive in, assess on the fly, adjust, iterate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/>
              <a:t>Allow them room to experiment – they learn better by discovery than by being told what to do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/>
              <a:t>Yet they do like structure as opposed to ambiguity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They Learn: Collaboration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077200" cy="4572000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/>
              <a:t>Peer-to-peer connections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/>
              <a:t>Peers deliver relevance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/>
              <a:t>Social technology fuels sharing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/>
              <a:t>They prefer to work in teams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/>
              <a:t>Decision-by-consensus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/>
              <a:t>54% prefer to make decisions by consensus, and that number shoots up to 70% when they are amongst their peers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/>
              <a:t>Shared responsibility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1800" dirty="0" err="1" smtClean="0"/>
              <a:t>82% of Millennials</a:t>
            </a:r>
            <a:r>
              <a:rPr lang="en-US" sz="1800" dirty="0" smtClean="0"/>
              <a:t> believe it is important to have a staff that can do each other’s jobs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US" sz="1800" b="0" dirty="0" smtClean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US" sz="1800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They Learn: Personalization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077200" cy="4572000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>
                <a:latin typeface="+mn-lt"/>
              </a:rPr>
              <a:t>Personalized and tailored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/>
              <a:t>Grew up with Amazon.com and ‘remix’ culture – used to being able to tailor their environments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/>
              <a:t>Provide learning that is: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sz="1400" i="1" dirty="0" smtClean="0"/>
              <a:t>individualized</a:t>
            </a:r>
            <a:r>
              <a:rPr lang="en-US" sz="1400" dirty="0" smtClean="0"/>
              <a:t> (paced to learning needs)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sz="1400" i="1" dirty="0" smtClean="0"/>
              <a:t>differentiated</a:t>
            </a:r>
            <a:r>
              <a:rPr lang="en-US" sz="1400" dirty="0" smtClean="0"/>
              <a:t> (tailored to preferences)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sz="1400" i="1" dirty="0" smtClean="0"/>
              <a:t>personalized</a:t>
            </a:r>
            <a:r>
              <a:rPr lang="en-US" sz="1400" dirty="0" smtClean="0"/>
              <a:t> (tailored to specific interests)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/>
              <a:t>Don’t be too prescriptive – let them be creative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/>
              <a:t>Validation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/>
              <a:t>They value ideas over experience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1800" b="0" dirty="0" smtClean="0"/>
              <a:t>Provid</a:t>
            </a:r>
            <a:r>
              <a:rPr lang="en-US" sz="1800" dirty="0" smtClean="0"/>
              <a:t>e them individualized, tailored feedback</a:t>
            </a:r>
            <a:endParaRPr lang="en-US" sz="1800" b="0" dirty="0" smtClean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US" sz="1800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They Learn: Summary from the Pre-Reading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077200" cy="4572000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/>
              <a:t>Technology Expectations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/>
              <a:t>Viewed as any electronically based application or piece of equipment that meets a need for access to information or communication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/>
              <a:t>Customization is central -- technology is something that adapts to their needs, not something that requires them to change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/>
              <a:t>Learning Expectations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/>
              <a:t>High premium placed on professor's experience and expertise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/>
              <a:t>High premium placed on professor's ability to customize the class and convey learning objectives using technology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/>
              <a:t>Desire a mix of lecture and interactivity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endParaRPr lang="en-US" sz="1800" b="0" dirty="0" smtClean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US" sz="1800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077200" cy="4572000"/>
          </a:xfrm>
        </p:spPr>
        <p:txBody>
          <a:bodyPr/>
          <a:lstStyle/>
          <a:p>
            <a:r>
              <a:rPr lang="en-US" b="0" dirty="0" smtClean="0"/>
              <a:t>Dede, Chris. Planning for </a:t>
            </a:r>
            <a:r>
              <a:rPr lang="en-US" b="0" dirty="0" err="1" smtClean="0"/>
              <a:t>NeoMillennial</a:t>
            </a:r>
            <a:r>
              <a:rPr lang="en-US" b="0" dirty="0" smtClean="0"/>
              <a:t> Learning Styles. (2010) </a:t>
            </a:r>
            <a:r>
              <a:rPr lang="en-US" b="0" dirty="0" smtClean="0">
                <a:hlinkClick r:id="rId2"/>
              </a:rPr>
              <a:t>http://www.educause.edu/EDUCAUSE+Quarterly/EDUCAUSEQuarterlyMagazineVolum/PlanningforNeomillennialLearni/157325</a:t>
            </a:r>
            <a:r>
              <a:rPr lang="en-US" b="0" dirty="0" smtClean="0"/>
              <a:t> </a:t>
            </a:r>
          </a:p>
          <a:p>
            <a:r>
              <a:rPr lang="en-US" b="0" dirty="0" err="1" smtClean="0"/>
              <a:t>Kamenetz</a:t>
            </a:r>
            <a:r>
              <a:rPr lang="en-US" b="0" dirty="0" smtClean="0"/>
              <a:t>, Anya. </a:t>
            </a:r>
            <a:r>
              <a:rPr lang="en-US" b="0" i="1" dirty="0" smtClean="0"/>
              <a:t>A Is for App: How </a:t>
            </a:r>
            <a:r>
              <a:rPr lang="en-US" b="0" i="1" dirty="0" err="1" smtClean="0"/>
              <a:t>Smartphones</a:t>
            </a:r>
            <a:r>
              <a:rPr lang="en-US" b="0" i="1" dirty="0" smtClean="0"/>
              <a:t>, Handheld Computers Sparked an Educational Revolution.</a:t>
            </a:r>
            <a:r>
              <a:rPr lang="en-US" b="0" dirty="0" smtClean="0"/>
              <a:t> (2010) </a:t>
            </a:r>
            <a:r>
              <a:rPr lang="en-US" b="0" dirty="0" smtClean="0">
                <a:hlinkClick r:id="rId3"/>
              </a:rPr>
              <a:t>http://www.fastcompany.com/magazine/144/a-is-for-app.html</a:t>
            </a:r>
            <a:r>
              <a:rPr lang="en-US" b="0" dirty="0" smtClean="0"/>
              <a:t> </a:t>
            </a:r>
          </a:p>
          <a:p>
            <a:r>
              <a:rPr lang="en-US" b="0" dirty="0" smtClean="0"/>
              <a:t>Kumar, </a:t>
            </a:r>
            <a:r>
              <a:rPr lang="en-US" b="0" dirty="0" err="1" smtClean="0"/>
              <a:t>Sesh</a:t>
            </a:r>
            <a:r>
              <a:rPr lang="en-US" b="0" dirty="0" smtClean="0"/>
              <a:t>. </a:t>
            </a:r>
            <a:r>
              <a:rPr lang="en-US" b="0" i="1" dirty="0" smtClean="0"/>
              <a:t>Blackboards to Blackberries: Mobile Learning Buzzes Across Schools and Universities</a:t>
            </a:r>
            <a:r>
              <a:rPr lang="en-US" b="0" dirty="0" smtClean="0"/>
              <a:t>.  (2010) </a:t>
            </a:r>
            <a:r>
              <a:rPr lang="en-US" b="0" dirty="0" smtClean="0">
                <a:hlinkClick r:id="rId4"/>
              </a:rPr>
              <a:t>http://www.learningsolutionsmag.com/articles/508/blackboards-to-blackberries-mobile-learning-buzzes-across-schools-and-universities</a:t>
            </a:r>
            <a:r>
              <a:rPr lang="en-US" b="0" dirty="0" smtClean="0"/>
              <a:t> </a:t>
            </a:r>
          </a:p>
          <a:p>
            <a:r>
              <a:rPr lang="en-US" b="0" dirty="0" err="1" smtClean="0"/>
              <a:t>Marantz</a:t>
            </a:r>
            <a:r>
              <a:rPr lang="en-US" b="0" dirty="0" smtClean="0"/>
              <a:t> </a:t>
            </a:r>
            <a:r>
              <a:rPr lang="en-US" b="0" dirty="0" err="1" smtClean="0"/>
              <a:t>Henig</a:t>
            </a:r>
            <a:r>
              <a:rPr lang="en-US" b="0" dirty="0" smtClean="0"/>
              <a:t>, Robin. </a:t>
            </a:r>
            <a:r>
              <a:rPr lang="en-US" b="0" i="1" dirty="0" smtClean="0"/>
              <a:t>What Is It About 20-Somethings? </a:t>
            </a:r>
            <a:r>
              <a:rPr lang="en-US" b="0" dirty="0" smtClean="0"/>
              <a:t>(2010) </a:t>
            </a:r>
            <a:r>
              <a:rPr lang="en-US" b="0" dirty="0" smtClean="0">
                <a:hlinkClick r:id="rId5"/>
              </a:rPr>
              <a:t>http://www.nytimes.com/2010/08/22/magazine/22Adulthood-t.html?_r=2&amp;src=me&amp;ref=homepage</a:t>
            </a:r>
            <a:r>
              <a:rPr lang="en-US" b="0" dirty="0" smtClean="0"/>
              <a:t> </a:t>
            </a:r>
            <a:endParaRPr lang="en-US" b="0" i="1" dirty="0" smtClean="0"/>
          </a:p>
          <a:p>
            <a:pPr>
              <a:buNone/>
            </a:pPr>
            <a:endParaRPr lang="en-US" b="0" dirty="0" smtClean="0"/>
          </a:p>
          <a:p>
            <a:endParaRPr lang="en-US" sz="2000" b="0" dirty="0" smtClean="0"/>
          </a:p>
          <a:p>
            <a:endParaRPr lang="en-US" sz="2000" b="0" dirty="0" smtClean="0"/>
          </a:p>
          <a:p>
            <a:endParaRPr lang="en-US" sz="2000" b="0" dirty="0" smtClean="0"/>
          </a:p>
          <a:p>
            <a:endParaRPr lang="en-US" sz="2000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077200" cy="4572000"/>
          </a:xfrm>
        </p:spPr>
        <p:txBody>
          <a:bodyPr/>
          <a:lstStyle/>
          <a:p>
            <a:r>
              <a:rPr lang="en-US" b="0" dirty="0" smtClean="0"/>
              <a:t>Mr. Youth; Intrepid. </a:t>
            </a:r>
            <a:r>
              <a:rPr lang="en-US" b="0" i="1" dirty="0" smtClean="0"/>
              <a:t>Millennial Inc.: What Your Company Will Look Like When </a:t>
            </a:r>
            <a:r>
              <a:rPr lang="en-US" b="0" i="1" dirty="0" err="1" smtClean="0"/>
              <a:t>Millennials</a:t>
            </a:r>
            <a:r>
              <a:rPr lang="en-US" b="0" i="1" dirty="0" smtClean="0"/>
              <a:t> Call the Shots</a:t>
            </a:r>
            <a:r>
              <a:rPr lang="en-US" b="0" dirty="0" smtClean="0"/>
              <a:t>.  (2010) </a:t>
            </a:r>
            <a:r>
              <a:rPr lang="en-US" b="0" dirty="0" smtClean="0">
                <a:hlinkClick r:id="rId2"/>
              </a:rPr>
              <a:t>http://www.millennialinc.com/Millennial_Inc_PRINTPDF.pdf</a:t>
            </a:r>
            <a:r>
              <a:rPr lang="en-US" b="0" dirty="0" smtClean="0"/>
              <a:t> </a:t>
            </a:r>
          </a:p>
          <a:p>
            <a:r>
              <a:rPr lang="en-US" b="0" dirty="0" smtClean="0"/>
              <a:t>Mr. Youth; </a:t>
            </a:r>
            <a:r>
              <a:rPr lang="en-US" b="0" dirty="0" err="1" smtClean="0"/>
              <a:t>RepNation</a:t>
            </a:r>
            <a:r>
              <a:rPr lang="en-US" b="0" dirty="0" smtClean="0"/>
              <a:t> Media.  </a:t>
            </a:r>
            <a:r>
              <a:rPr lang="en-US" b="0" i="1" dirty="0" smtClean="0"/>
              <a:t>Consumer 2.0: Five Rules to Engaging a New Breed of Customer</a:t>
            </a:r>
            <a:r>
              <a:rPr lang="en-US" b="0" dirty="0" smtClean="0"/>
              <a:t>. (2010) </a:t>
            </a:r>
            <a:r>
              <a:rPr lang="en-US" b="0" dirty="0" smtClean="0">
                <a:hlinkClick r:id="rId3"/>
              </a:rPr>
              <a:t>http://www.mryouth.com/downloads/Consumer_20.pdf</a:t>
            </a:r>
            <a:r>
              <a:rPr lang="en-US" b="0" dirty="0" smtClean="0"/>
              <a:t> </a:t>
            </a:r>
          </a:p>
          <a:p>
            <a:r>
              <a:rPr lang="en-US" b="0" dirty="0" err="1" smtClean="0"/>
              <a:t>Oblinger</a:t>
            </a:r>
            <a:r>
              <a:rPr lang="en-US" b="0" dirty="0" smtClean="0"/>
              <a:t>, Diana G. and James L. </a:t>
            </a:r>
            <a:r>
              <a:rPr lang="en-US" b="0" dirty="0" err="1" smtClean="0"/>
              <a:t>Oblinger</a:t>
            </a:r>
            <a:r>
              <a:rPr lang="en-US" b="0" dirty="0" smtClean="0"/>
              <a:t>, Eds. </a:t>
            </a:r>
            <a:r>
              <a:rPr lang="en-US" b="0" i="1" dirty="0" smtClean="0"/>
              <a:t>Educating the Net Generation</a:t>
            </a:r>
            <a:r>
              <a:rPr lang="en-US" b="0" dirty="0" smtClean="0"/>
              <a:t>.  (2005) </a:t>
            </a:r>
            <a:r>
              <a:rPr lang="en-US" b="0" dirty="0" smtClean="0">
                <a:hlinkClick r:id="rId4"/>
              </a:rPr>
              <a:t>www.educause.edu/educatingthenetgen/</a:t>
            </a:r>
            <a:r>
              <a:rPr lang="en-US" b="0" dirty="0" smtClean="0"/>
              <a:t> </a:t>
            </a:r>
          </a:p>
          <a:p>
            <a:r>
              <a:rPr lang="en-US" b="0" dirty="0" smtClean="0"/>
              <a:t>Office of Educational Technology, U.S. Department of Education. </a:t>
            </a:r>
            <a:r>
              <a:rPr lang="en-US" b="0" i="1" dirty="0" smtClean="0"/>
              <a:t>Transforming American Education: Learning Powered By Technology</a:t>
            </a:r>
            <a:r>
              <a:rPr lang="en-US" b="0" dirty="0" smtClean="0"/>
              <a:t>.  (2010) </a:t>
            </a:r>
            <a:r>
              <a:rPr lang="en-US" b="0" u="sng" dirty="0" smtClean="0">
                <a:hlinkClick r:id="rId5"/>
              </a:rPr>
              <a:t>http://www.ed.gov/sites/default/files/NETP-2010-final-report.pdf</a:t>
            </a:r>
            <a:endParaRPr lang="en-US" b="0" dirty="0" smtClean="0"/>
          </a:p>
          <a:p>
            <a:r>
              <a:rPr lang="en-US" b="0" dirty="0" smtClean="0"/>
              <a:t>PBS </a:t>
            </a:r>
            <a:r>
              <a:rPr lang="en-US" b="0" dirty="0" err="1" smtClean="0"/>
              <a:t>Newshour</a:t>
            </a:r>
            <a:r>
              <a:rPr lang="en-US" b="0" dirty="0" smtClean="0"/>
              <a:t>. </a:t>
            </a:r>
            <a:r>
              <a:rPr lang="en-US" b="0" i="1" dirty="0" smtClean="0"/>
              <a:t>Generation Next: Speak Up, Be Heard</a:t>
            </a:r>
            <a:r>
              <a:rPr lang="en-US" b="0" dirty="0" smtClean="0"/>
              <a:t>. (2007) </a:t>
            </a:r>
            <a:r>
              <a:rPr lang="en-US" b="0" dirty="0" smtClean="0">
                <a:hlinkClick r:id="rId6"/>
              </a:rPr>
              <a:t>http://www.pbs.org/newshour/generation-next/index-old.html</a:t>
            </a:r>
            <a:endParaRPr lang="en-US" b="0" dirty="0" smtClean="0"/>
          </a:p>
          <a:p>
            <a:r>
              <a:rPr lang="en-US" b="0" dirty="0" smtClean="0"/>
              <a:t>Pew Research Center. </a:t>
            </a:r>
            <a:r>
              <a:rPr lang="en-US" b="0" i="1" dirty="0" err="1" smtClean="0"/>
              <a:t>Millennials</a:t>
            </a:r>
            <a:r>
              <a:rPr lang="en-US" b="0" i="1" dirty="0" smtClean="0"/>
              <a:t>: A Portrait of Generation Next – Confident, Connected, Open to Change</a:t>
            </a:r>
            <a:r>
              <a:rPr lang="en-US" b="0" dirty="0" smtClean="0"/>
              <a:t>. (2010) </a:t>
            </a:r>
            <a:r>
              <a:rPr lang="en-US" b="0" dirty="0" smtClean="0">
                <a:hlinkClick r:id="rId7"/>
              </a:rPr>
              <a:t>http://pewresearch.org/pubs/1501/millennials-new-survey-generational-personality-upbeat-open-new-ideas-technology-bound</a:t>
            </a:r>
            <a:endParaRPr lang="en-US" sz="2000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1800" dirty="0" smtClean="0"/>
              <a:t>Denis Saulnier</a:t>
            </a:r>
          </a:p>
          <a:p>
            <a:pPr algn="ctr">
              <a:buNone/>
            </a:pPr>
            <a:r>
              <a:rPr lang="en-US" sz="1800" dirty="0" smtClean="0"/>
              <a:t>Director, Higher Education Learning Services</a:t>
            </a:r>
          </a:p>
          <a:p>
            <a:pPr algn="ctr">
              <a:buNone/>
            </a:pPr>
            <a:r>
              <a:rPr lang="en-US" sz="1800" dirty="0" smtClean="0"/>
              <a:t>Harvard Business</a:t>
            </a:r>
          </a:p>
          <a:p>
            <a:pPr algn="ctr">
              <a:buNone/>
            </a:pPr>
            <a:r>
              <a:rPr lang="en-US" sz="1800" dirty="0" smtClean="0"/>
              <a:t>Email</a:t>
            </a:r>
            <a:r>
              <a:rPr lang="en-US" sz="1800" dirty="0" smtClean="0"/>
              <a:t>: dsaulnier@hbsp.harvard.edu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BP_2009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2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2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HBP_2009</Template>
  <TotalTime>2556</TotalTime>
  <Words>1006</Words>
  <Application>Microsoft Office PowerPoint</Application>
  <PresentationFormat>On-screen Show (4:3)</PresentationFormat>
  <Paragraphs>124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HBP_2009</vt:lpstr>
      <vt:lpstr>Student Retention &amp;  Student Engagement</vt:lpstr>
      <vt:lpstr>Session Details</vt:lpstr>
      <vt:lpstr>Problem Statement</vt:lpstr>
      <vt:lpstr>Suggested Pre-Reading</vt:lpstr>
      <vt:lpstr>Slide 5</vt:lpstr>
      <vt:lpstr>Who are the Millennials?</vt:lpstr>
      <vt:lpstr>Demographics and Culture</vt:lpstr>
      <vt:lpstr>Technology</vt:lpstr>
      <vt:lpstr>Education</vt:lpstr>
      <vt:lpstr>How They Learn: Multi-Tasking</vt:lpstr>
      <vt:lpstr>How They Learn: Visualization and Experimentation</vt:lpstr>
      <vt:lpstr>How They Learn: Collaboration</vt:lpstr>
      <vt:lpstr>How They Learn: Personalization</vt:lpstr>
      <vt:lpstr>How They Learn: Summary from the Pre-Reading</vt:lpstr>
      <vt:lpstr>Resources</vt:lpstr>
      <vt:lpstr>Resources</vt:lpstr>
      <vt:lpstr>Contact</vt:lpstr>
    </vt:vector>
  </TitlesOfParts>
  <Company>Harvard Business School Publishing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 Retention &amp; Student Engagement</dc:title>
  <dc:creator>Denis Saulnier, Harvard Business Publishing</dc:creator>
  <cp:lastModifiedBy>jennyf</cp:lastModifiedBy>
  <cp:revision>236</cp:revision>
  <dcterms:created xsi:type="dcterms:W3CDTF">2010-08-16T23:05:35Z</dcterms:created>
  <dcterms:modified xsi:type="dcterms:W3CDTF">2010-10-15T14:46:59Z</dcterms:modified>
</cp:coreProperties>
</file>