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Default Extension="vml" ContentType="application/vnd.openxmlformats-officedocument.vmlDrawing"/>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handoutMasterIdLst>
    <p:handoutMasterId r:id="rId35"/>
  </p:handoutMasterIdLst>
  <p:sldIdLst>
    <p:sldId id="288" r:id="rId2"/>
    <p:sldId id="360" r:id="rId3"/>
    <p:sldId id="361" r:id="rId4"/>
    <p:sldId id="385" r:id="rId5"/>
    <p:sldId id="342" r:id="rId6"/>
    <p:sldId id="388" r:id="rId7"/>
    <p:sldId id="382" r:id="rId8"/>
    <p:sldId id="383" r:id="rId9"/>
    <p:sldId id="359" r:id="rId10"/>
    <p:sldId id="384" r:id="rId11"/>
    <p:sldId id="369" r:id="rId12"/>
    <p:sldId id="371" r:id="rId13"/>
    <p:sldId id="372" r:id="rId14"/>
    <p:sldId id="374" r:id="rId15"/>
    <p:sldId id="358" r:id="rId16"/>
    <p:sldId id="343" r:id="rId17"/>
    <p:sldId id="368" r:id="rId18"/>
    <p:sldId id="375" r:id="rId19"/>
    <p:sldId id="376" r:id="rId20"/>
    <p:sldId id="377" r:id="rId21"/>
    <p:sldId id="378" r:id="rId22"/>
    <p:sldId id="379" r:id="rId23"/>
    <p:sldId id="380" r:id="rId24"/>
    <p:sldId id="381" r:id="rId25"/>
    <p:sldId id="386" r:id="rId26"/>
    <p:sldId id="365" r:id="rId27"/>
    <p:sldId id="362" r:id="rId28"/>
    <p:sldId id="363" r:id="rId29"/>
    <p:sldId id="364" r:id="rId30"/>
    <p:sldId id="366" r:id="rId31"/>
    <p:sldId id="387" r:id="rId32"/>
    <p:sldId id="389" r:id="rId33"/>
  </p:sldIdLst>
  <p:sldSz cx="9144000" cy="6858000" type="screen4x3"/>
  <p:notesSz cx="7010400" cy="9296400"/>
  <p:custDataLst>
    <p:tags r:id="rId36"/>
  </p:custDataLst>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75" autoAdjust="0"/>
    <p:restoredTop sz="78393" autoAdjust="0"/>
  </p:normalViewPr>
  <p:slideViewPr>
    <p:cSldViewPr>
      <p:cViewPr varScale="1">
        <p:scale>
          <a:sx n="57" d="100"/>
          <a:sy n="57" d="100"/>
        </p:scale>
        <p:origin x="-852" y="-78"/>
      </p:cViewPr>
      <p:guideLst>
        <p:guide orient="horz" pos="2160"/>
        <p:guide pos="2880"/>
      </p:guideLst>
    </p:cSldViewPr>
  </p:slideViewPr>
  <p:outlineViewPr>
    <p:cViewPr>
      <p:scale>
        <a:sx n="33" d="100"/>
        <a:sy n="33" d="100"/>
      </p:scale>
      <p:origin x="0" y="1044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2.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pPr>
              <a:defRPr/>
            </a:pPr>
            <a:endParaRPr lang="en-US" dirty="0"/>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vl1pPr>
          </a:lstStyle>
          <a:p>
            <a:pPr>
              <a:defRPr/>
            </a:pPr>
            <a:fld id="{7433B4D9-8DE6-416B-9307-07C7C95F362F}" type="datetimeFigureOut">
              <a:rPr lang="en-US"/>
              <a:pPr>
                <a:defRPr/>
              </a:pPr>
              <a:t>10/15/2010</a:t>
            </a:fld>
            <a:endParaRPr lang="en-US" dirty="0"/>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vl1pPr>
          </a:lstStyle>
          <a:p>
            <a:pPr>
              <a:defRPr/>
            </a:pPr>
            <a:endParaRPr lang="en-US" dirty="0"/>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vl1pPr>
          </a:lstStyle>
          <a:p>
            <a:pPr>
              <a:defRPr/>
            </a:pPr>
            <a:fld id="{8DF77727-3AA5-4A24-8729-4E0528A95944}" type="slidenum">
              <a:rPr lang="en-US"/>
              <a:pPr>
                <a:defRPr/>
              </a:pPr>
              <a:t>‹#›</a:t>
            </a:fld>
            <a:endParaRPr lang="en-US"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602" name="Rectangle 2"/>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defRPr sz="1200"/>
            </a:lvl1pPr>
          </a:lstStyle>
          <a:p>
            <a:pPr>
              <a:defRPr/>
            </a:pPr>
            <a:endParaRPr lang="en-US" dirty="0"/>
          </a:p>
        </p:txBody>
      </p:sp>
      <p:sp>
        <p:nvSpPr>
          <p:cNvPr id="25603" name="Rectangle 3"/>
          <p:cNvSpPr>
            <a:spLocks noGrp="1" noChangeArrowheads="1"/>
          </p:cNvSpPr>
          <p:nvPr>
            <p:ph type="dt" idx="1"/>
          </p:nvPr>
        </p:nvSpPr>
        <p:spPr bwMode="auto">
          <a:xfrm>
            <a:off x="3970338" y="0"/>
            <a:ext cx="3038475" cy="465138"/>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r">
              <a:defRPr sz="1200"/>
            </a:lvl1pPr>
          </a:lstStyle>
          <a:p>
            <a:pPr>
              <a:defRPr/>
            </a:pPr>
            <a:endParaRPr lang="en-US" dirty="0"/>
          </a:p>
        </p:txBody>
      </p:sp>
      <p:sp>
        <p:nvSpPr>
          <p:cNvPr id="15364"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p:spPr>
      </p:sp>
      <p:sp>
        <p:nvSpPr>
          <p:cNvPr id="25605" name="Rectangle 5"/>
          <p:cNvSpPr>
            <a:spLocks noGrp="1" noChangeArrowheads="1"/>
          </p:cNvSpPr>
          <p:nvPr>
            <p:ph type="body" sz="quarter" idx="3"/>
          </p:nvPr>
        </p:nvSpPr>
        <p:spPr bwMode="auto">
          <a:xfrm>
            <a:off x="701675" y="4416425"/>
            <a:ext cx="5607050" cy="4183063"/>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25606" name="Rectangle 6"/>
          <p:cNvSpPr>
            <a:spLocks noGrp="1" noChangeArrowheads="1"/>
          </p:cNvSpPr>
          <p:nvPr>
            <p:ph type="ftr" sz="quarter" idx="4"/>
          </p:nvPr>
        </p:nvSpPr>
        <p:spPr bwMode="auto">
          <a:xfrm>
            <a:off x="0" y="8829675"/>
            <a:ext cx="3038475" cy="465138"/>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defRPr sz="1200"/>
            </a:lvl1pPr>
          </a:lstStyle>
          <a:p>
            <a:pPr>
              <a:defRPr/>
            </a:pPr>
            <a:endParaRPr lang="en-US" dirty="0"/>
          </a:p>
        </p:txBody>
      </p:sp>
      <p:sp>
        <p:nvSpPr>
          <p:cNvPr id="25607" name="Rectangle 7"/>
          <p:cNvSpPr>
            <a:spLocks noGrp="1" noChangeArrowheads="1"/>
          </p:cNvSpPr>
          <p:nvPr>
            <p:ph type="sldNum" sz="quarter" idx="5"/>
          </p:nvPr>
        </p:nvSpPr>
        <p:spPr bwMode="auto">
          <a:xfrm>
            <a:off x="3970338" y="8829675"/>
            <a:ext cx="3038475" cy="465138"/>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lgn="r">
              <a:defRPr sz="1200"/>
            </a:lvl1pPr>
          </a:lstStyle>
          <a:p>
            <a:pPr>
              <a:defRPr/>
            </a:pPr>
            <a:fld id="{2383A8C3-CB80-4BA8-BAFC-94D89C4CA467}"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aseline="0" dirty="0" smtClean="0"/>
          </a:p>
        </p:txBody>
      </p:sp>
      <p:sp>
        <p:nvSpPr>
          <p:cNvPr id="4" name="Slide Number Placeholder 3"/>
          <p:cNvSpPr>
            <a:spLocks noGrp="1"/>
          </p:cNvSpPr>
          <p:nvPr>
            <p:ph type="sldNum" sz="quarter" idx="10"/>
          </p:nvPr>
        </p:nvSpPr>
        <p:spPr/>
        <p:txBody>
          <a:bodyPr/>
          <a:lstStyle/>
          <a:p>
            <a:pPr>
              <a:defRPr/>
            </a:pPr>
            <a:fld id="{2383A8C3-CB80-4BA8-BAFC-94D89C4CA467}" type="slidenum">
              <a:rPr lang="en-US" smtClean="0"/>
              <a:pPr>
                <a:defRPr/>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2383A8C3-CB80-4BA8-BAFC-94D89C4CA467}" type="slidenum">
              <a:rPr lang="en-US" smtClean="0"/>
              <a:pPr>
                <a:defRPr/>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2383A8C3-CB80-4BA8-BAFC-94D89C4CA467}" type="slidenum">
              <a:rPr lang="en-US" smtClean="0"/>
              <a:pPr>
                <a:defRPr/>
              </a:pPr>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2383A8C3-CB80-4BA8-BAFC-94D89C4CA467}" type="slidenum">
              <a:rPr lang="en-US" smtClean="0"/>
              <a:pPr>
                <a:defRPr/>
              </a:pPr>
              <a:t>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2383A8C3-CB80-4BA8-BAFC-94D89C4CA467}" type="slidenum">
              <a:rPr lang="en-US" smtClean="0"/>
              <a:pPr>
                <a:defRPr/>
              </a:pPr>
              <a:t>5</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2383A8C3-CB80-4BA8-BAFC-94D89C4CA467}" type="slidenum">
              <a:rPr lang="en-US" smtClean="0"/>
              <a:pPr>
                <a:defRPr/>
              </a:pPr>
              <a:t>6</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2383A8C3-CB80-4BA8-BAFC-94D89C4CA467}" type="slidenum">
              <a:rPr lang="en-US" smtClean="0"/>
              <a:pPr>
                <a:defRPr/>
              </a:pPr>
              <a:t>7</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2383A8C3-CB80-4BA8-BAFC-94D89C4CA467}" type="slidenum">
              <a:rPr lang="en-US" smtClean="0"/>
              <a:pPr>
                <a:defRPr/>
              </a:pPr>
              <a:t>8</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2383A8C3-CB80-4BA8-BAFC-94D89C4CA467}" type="slidenum">
              <a:rPr lang="en-US" smtClean="0"/>
              <a:pPr>
                <a:defRPr/>
              </a:pPr>
              <a:t>9</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2383A8C3-CB80-4BA8-BAFC-94D89C4CA467}" type="slidenum">
              <a:rPr lang="en-US" smtClean="0"/>
              <a:pPr>
                <a:defRPr/>
              </a:pPr>
              <a:t>10</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a:defRPr/>
            </a:pPr>
            <a:endParaRPr lang="en-US" dirty="0" smtClean="0"/>
          </a:p>
        </p:txBody>
      </p:sp>
      <p:sp>
        <p:nvSpPr>
          <p:cNvPr id="4" name="Slide Number Placeholder 3"/>
          <p:cNvSpPr>
            <a:spLocks noGrp="1"/>
          </p:cNvSpPr>
          <p:nvPr>
            <p:ph type="sldNum" sz="quarter" idx="5"/>
          </p:nvPr>
        </p:nvSpPr>
        <p:spPr/>
        <p:txBody>
          <a:bodyPr/>
          <a:lstStyle/>
          <a:p>
            <a:pPr>
              <a:defRPr/>
            </a:pPr>
            <a:fld id="{3B84F2CA-83A9-421F-BF8F-8A3C7B13FA14}" type="slidenum">
              <a:rPr lang="en-US" smtClean="0"/>
              <a:pPr>
                <a:defRPr/>
              </a:pPr>
              <a:t>11</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bwMode="auto">
          <a:noFill/>
          <a:ln>
            <a:solidFill>
              <a:srgbClr val="000000"/>
            </a:solidFill>
            <a:miter lim="800000"/>
            <a:headEnd/>
            <a:tailEnd/>
          </a:ln>
        </p:spPr>
      </p:sp>
      <p:sp>
        <p:nvSpPr>
          <p:cNvPr id="5222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smtClean="0"/>
          </a:p>
        </p:txBody>
      </p:sp>
      <p:sp>
        <p:nvSpPr>
          <p:cNvPr id="4" name="Slide Number Placeholder 3"/>
          <p:cNvSpPr>
            <a:spLocks noGrp="1"/>
          </p:cNvSpPr>
          <p:nvPr>
            <p:ph type="sldNum" sz="quarter" idx="5"/>
          </p:nvPr>
        </p:nvSpPr>
        <p:spPr/>
        <p:txBody>
          <a:bodyPr/>
          <a:lstStyle/>
          <a:p>
            <a:pPr>
              <a:defRPr/>
            </a:pPr>
            <a:fld id="{FA5A6588-B542-447B-B741-2DA8F2F15567}" type="slidenum">
              <a:rPr lang="en-US" smtClean="0"/>
              <a:pPr>
                <a:defRPr/>
              </a:pPr>
              <a:t>12</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noFill/>
          <a:ln>
            <a:solidFill>
              <a:srgbClr val="000000"/>
            </a:solidFill>
            <a:miter lim="800000"/>
            <a:headEnd/>
            <a:tailEnd/>
          </a:ln>
        </p:spPr>
      </p:sp>
      <p:sp>
        <p:nvSpPr>
          <p:cNvPr id="5325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z="1100" dirty="0" smtClean="0"/>
          </a:p>
        </p:txBody>
      </p:sp>
      <p:sp>
        <p:nvSpPr>
          <p:cNvPr id="4" name="Slide Number Placeholder 3"/>
          <p:cNvSpPr>
            <a:spLocks noGrp="1"/>
          </p:cNvSpPr>
          <p:nvPr>
            <p:ph type="sldNum" sz="quarter" idx="5"/>
          </p:nvPr>
        </p:nvSpPr>
        <p:spPr/>
        <p:txBody>
          <a:bodyPr/>
          <a:lstStyle/>
          <a:p>
            <a:pPr>
              <a:defRPr/>
            </a:pPr>
            <a:fld id="{ACC97EE5-92DC-444D-A425-860FE285CAD6}" type="slidenum">
              <a:rPr lang="en-US" smtClean="0"/>
              <a:pPr>
                <a:defRPr/>
              </a:pPr>
              <a:t>13</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p:spPr>
      </p:sp>
      <p:sp>
        <p:nvSpPr>
          <p:cNvPr id="5529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smtClean="0"/>
          </a:p>
        </p:txBody>
      </p:sp>
      <p:sp>
        <p:nvSpPr>
          <p:cNvPr id="4" name="Slide Number Placeholder 3"/>
          <p:cNvSpPr>
            <a:spLocks noGrp="1"/>
          </p:cNvSpPr>
          <p:nvPr>
            <p:ph type="sldNum" sz="quarter" idx="5"/>
          </p:nvPr>
        </p:nvSpPr>
        <p:spPr/>
        <p:txBody>
          <a:bodyPr/>
          <a:lstStyle/>
          <a:p>
            <a:pPr>
              <a:defRPr/>
            </a:pPr>
            <a:fld id="{C526ED35-604D-4B91-87C6-67A07EB568D0}" type="slidenum">
              <a:rPr lang="en-US" smtClean="0"/>
              <a:pPr>
                <a:defRPr/>
              </a:pPr>
              <a:t>14</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2383A8C3-CB80-4BA8-BAFC-94D89C4CA467}" type="slidenum">
              <a:rPr lang="en-US" smtClean="0"/>
              <a:pPr>
                <a:defRPr/>
              </a:pPr>
              <a:t>15</a:t>
            </a:fld>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2383A8C3-CB80-4BA8-BAFC-94D89C4CA467}" type="slidenum">
              <a:rPr lang="en-US" smtClean="0"/>
              <a:pPr>
                <a:defRPr/>
              </a:pPr>
              <a:t>16</a:t>
            </a:fld>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2383A8C3-CB80-4BA8-BAFC-94D89C4CA467}" type="slidenum">
              <a:rPr lang="en-US" smtClean="0"/>
              <a:pPr>
                <a:defRPr/>
              </a:pPr>
              <a:t>17</a:t>
            </a:fld>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lnSpcReduction="10000"/>
          </a:bodyPr>
          <a:lstStyle/>
          <a:p>
            <a:pPr>
              <a:defRPr/>
            </a:pPr>
            <a:endParaRPr lang="en-US" dirty="0"/>
          </a:p>
        </p:txBody>
      </p:sp>
      <p:sp>
        <p:nvSpPr>
          <p:cNvPr id="4" name="Slide Number Placeholder 3"/>
          <p:cNvSpPr>
            <a:spLocks noGrp="1"/>
          </p:cNvSpPr>
          <p:nvPr>
            <p:ph type="sldNum" sz="quarter" idx="5"/>
          </p:nvPr>
        </p:nvSpPr>
        <p:spPr/>
        <p:txBody>
          <a:bodyPr/>
          <a:lstStyle/>
          <a:p>
            <a:pPr>
              <a:defRPr/>
            </a:pPr>
            <a:fld id="{CEEB3425-A660-4264-B95A-E4F4A09CC07E}" type="slidenum">
              <a:rPr lang="en-US" smtClean="0"/>
              <a:pPr>
                <a:defRPr/>
              </a:pPr>
              <a:t>18</a:t>
            </a:fld>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bwMode="auto">
          <a:noFill/>
          <a:ln>
            <a:solidFill>
              <a:srgbClr val="000000"/>
            </a:solidFill>
            <a:miter lim="800000"/>
            <a:headEnd/>
            <a:tailEnd/>
          </a:ln>
        </p:spPr>
      </p:sp>
      <p:sp>
        <p:nvSpPr>
          <p:cNvPr id="5734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smtClean="0"/>
          </a:p>
        </p:txBody>
      </p:sp>
      <p:sp>
        <p:nvSpPr>
          <p:cNvPr id="4" name="Slide Number Placeholder 3"/>
          <p:cNvSpPr>
            <a:spLocks noGrp="1"/>
          </p:cNvSpPr>
          <p:nvPr>
            <p:ph type="sldNum" sz="quarter" idx="5"/>
          </p:nvPr>
        </p:nvSpPr>
        <p:spPr/>
        <p:txBody>
          <a:bodyPr/>
          <a:lstStyle/>
          <a:p>
            <a:pPr>
              <a:defRPr/>
            </a:pPr>
            <a:fld id="{19084FA8-DB4F-47D9-B35E-B0D93C22115D}" type="slidenum">
              <a:rPr lang="en-US" smtClean="0"/>
              <a:pPr>
                <a:defRPr/>
              </a:pPr>
              <a:t>19</a:t>
            </a:fld>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a:defRPr/>
            </a:pPr>
            <a:endParaRPr lang="en-US" dirty="0"/>
          </a:p>
        </p:txBody>
      </p:sp>
      <p:sp>
        <p:nvSpPr>
          <p:cNvPr id="4" name="Slide Number Placeholder 3"/>
          <p:cNvSpPr>
            <a:spLocks noGrp="1"/>
          </p:cNvSpPr>
          <p:nvPr>
            <p:ph type="sldNum" sz="quarter" idx="5"/>
          </p:nvPr>
        </p:nvSpPr>
        <p:spPr/>
        <p:txBody>
          <a:bodyPr/>
          <a:lstStyle/>
          <a:p>
            <a:pPr>
              <a:defRPr/>
            </a:pPr>
            <a:fld id="{901669AD-4E0B-45EF-BE71-EE9E5FCC7794}" type="slidenum">
              <a:rPr lang="en-US" smtClean="0"/>
              <a:pPr>
                <a:defRPr/>
              </a:pPr>
              <a:t>20</a:t>
            </a:fld>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bwMode="auto">
          <a:noFill/>
          <a:ln>
            <a:solidFill>
              <a:srgbClr val="000000"/>
            </a:solidFill>
            <a:miter lim="800000"/>
            <a:headEnd/>
            <a:tailEnd/>
          </a:ln>
        </p:spPr>
      </p:sp>
      <p:sp>
        <p:nvSpPr>
          <p:cNvPr id="59395" name="Notes Placeholder 2"/>
          <p:cNvSpPr>
            <a:spLocks noGrp="1"/>
          </p:cNvSpPr>
          <p:nvPr>
            <p:ph type="body" idx="1"/>
          </p:nvPr>
        </p:nvSpPr>
        <p:spPr bwMode="auto">
          <a:noFill/>
        </p:spPr>
        <p:txBody>
          <a:bodyPr wrap="square" numCol="1" anchor="t" anchorCtr="0" compatLnSpc="1">
            <a:prstTxWarp prst="textNoShape">
              <a:avLst/>
            </a:prstTxWarp>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p:txBody>
      </p:sp>
      <p:sp>
        <p:nvSpPr>
          <p:cNvPr id="4" name="Slide Number Placeholder 3"/>
          <p:cNvSpPr>
            <a:spLocks noGrp="1"/>
          </p:cNvSpPr>
          <p:nvPr>
            <p:ph type="sldNum" sz="quarter" idx="5"/>
          </p:nvPr>
        </p:nvSpPr>
        <p:spPr/>
        <p:txBody>
          <a:bodyPr/>
          <a:lstStyle/>
          <a:p>
            <a:pPr>
              <a:defRPr/>
            </a:pPr>
            <a:fld id="{28110DDE-1B4F-4422-A905-6DCBCEBC9EE3}" type="slidenum">
              <a:rPr lang="en-US" smtClean="0"/>
              <a:pPr>
                <a:defRPr/>
              </a:pPr>
              <a:t>21</a:t>
            </a:fld>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bwMode="auto">
          <a:noFill/>
          <a:ln>
            <a:solidFill>
              <a:srgbClr val="000000"/>
            </a:solidFill>
            <a:miter lim="800000"/>
            <a:headEnd/>
            <a:tailEnd/>
          </a:ln>
        </p:spPr>
      </p:sp>
      <p:sp>
        <p:nvSpPr>
          <p:cNvPr id="6041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smtClean="0"/>
          </a:p>
        </p:txBody>
      </p:sp>
      <p:sp>
        <p:nvSpPr>
          <p:cNvPr id="4" name="Slide Number Placeholder 3"/>
          <p:cNvSpPr>
            <a:spLocks noGrp="1"/>
          </p:cNvSpPr>
          <p:nvPr>
            <p:ph type="sldNum" sz="quarter" idx="5"/>
          </p:nvPr>
        </p:nvSpPr>
        <p:spPr/>
        <p:txBody>
          <a:bodyPr/>
          <a:lstStyle/>
          <a:p>
            <a:pPr>
              <a:defRPr/>
            </a:pPr>
            <a:fld id="{5CC22603-47DE-413A-8B78-832E913F53B0}" type="slidenum">
              <a:rPr lang="en-US" smtClean="0"/>
              <a:pPr>
                <a:defRPr/>
              </a:pPr>
              <a:t>22</a:t>
            </a:fld>
            <a:endParaRPr 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bwMode="auto">
          <a:noFill/>
          <a:ln>
            <a:solidFill>
              <a:srgbClr val="000000"/>
            </a:solidFill>
            <a:miter lim="800000"/>
            <a:headEnd/>
            <a:tailEnd/>
          </a:ln>
        </p:spPr>
      </p:sp>
      <p:sp>
        <p:nvSpPr>
          <p:cNvPr id="61443"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smtClean="0"/>
          </a:p>
        </p:txBody>
      </p:sp>
      <p:sp>
        <p:nvSpPr>
          <p:cNvPr id="4" name="Slide Number Placeholder 3"/>
          <p:cNvSpPr>
            <a:spLocks noGrp="1"/>
          </p:cNvSpPr>
          <p:nvPr>
            <p:ph type="sldNum" sz="quarter" idx="5"/>
          </p:nvPr>
        </p:nvSpPr>
        <p:spPr/>
        <p:txBody>
          <a:bodyPr/>
          <a:lstStyle/>
          <a:p>
            <a:pPr>
              <a:defRPr/>
            </a:pPr>
            <a:fld id="{2C5EB9A9-8FEE-4EDA-AFDF-5152603285A6}" type="slidenum">
              <a:rPr lang="en-US" smtClean="0"/>
              <a:pPr>
                <a:defRPr/>
              </a:pPr>
              <a:t>23</a:t>
            </a:fld>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bwMode="auto">
          <a:noFill/>
          <a:ln>
            <a:solidFill>
              <a:srgbClr val="000000"/>
            </a:solidFill>
            <a:miter lim="800000"/>
            <a:headEnd/>
            <a:tailEnd/>
          </a:ln>
        </p:spPr>
      </p:sp>
      <p:sp>
        <p:nvSpPr>
          <p:cNvPr id="6246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smtClean="0"/>
          </a:p>
        </p:txBody>
      </p:sp>
      <p:sp>
        <p:nvSpPr>
          <p:cNvPr id="4" name="Slide Number Placeholder 3"/>
          <p:cNvSpPr>
            <a:spLocks noGrp="1"/>
          </p:cNvSpPr>
          <p:nvPr>
            <p:ph type="sldNum" sz="quarter" idx="5"/>
          </p:nvPr>
        </p:nvSpPr>
        <p:spPr/>
        <p:txBody>
          <a:bodyPr/>
          <a:lstStyle/>
          <a:p>
            <a:pPr>
              <a:defRPr/>
            </a:pPr>
            <a:fld id="{267CF8B6-9BE5-4CAA-A6EE-5B7CE8E29F0E}" type="slidenum">
              <a:rPr lang="en-US" smtClean="0"/>
              <a:pPr>
                <a:defRPr/>
              </a:pPr>
              <a:t>24</a:t>
            </a:fld>
            <a:endParaRPr 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2383A8C3-CB80-4BA8-BAFC-94D89C4CA467}" type="slidenum">
              <a:rPr lang="en-US" smtClean="0"/>
              <a:pPr>
                <a:defRPr/>
              </a:pPr>
              <a:t>25</a:t>
            </a:fld>
            <a:endParaRPr 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2383A8C3-CB80-4BA8-BAFC-94D89C4CA467}" type="slidenum">
              <a:rPr lang="en-US" smtClean="0"/>
              <a:pPr>
                <a:defRPr/>
              </a:pPr>
              <a:t>28</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11808158-8C76-47E8-9619-2C4573D7BC08}" type="slidenum">
              <a:rPr lang="en-US"/>
              <a:pPr>
                <a:defRPr/>
              </a:pPr>
              <a:t>‹#›</a:t>
            </a:fld>
            <a:endParaRPr lang="en-US" dirty="0"/>
          </a:p>
        </p:txBody>
      </p:sp>
    </p:spTree>
  </p:cSld>
  <p:clrMapOvr>
    <a:masterClrMapping/>
  </p:clrMapOvr>
  <p:transition>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ECC849A6-6660-49D9-A503-492DA40A967F}" type="slidenum">
              <a:rPr lang="en-US"/>
              <a:pPr>
                <a:defRPr/>
              </a:pPr>
              <a:t>‹#›</a:t>
            </a:fld>
            <a:endParaRPr lang="en-US" dirty="0"/>
          </a:p>
        </p:txBody>
      </p:sp>
    </p:spTree>
  </p:cSld>
  <p:clrMapOvr>
    <a:masterClrMapping/>
  </p:clrMapOvr>
  <p:transition>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3CF703E7-3F68-4323-B634-9744D4DF2EF3}" type="slidenum">
              <a:rPr lang="en-US"/>
              <a:pPr>
                <a:defRPr/>
              </a:pPr>
              <a:t>‹#›</a:t>
            </a:fld>
            <a:endParaRPr lang="en-US" dirty="0"/>
          </a:p>
        </p:txBody>
      </p:sp>
    </p:spTree>
  </p:cSld>
  <p:clrMapOvr>
    <a:masterClrMapping/>
  </p:clrMapOvr>
  <p:transition>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5D7B14E8-D54A-47E2-8BD3-97CFBD1EB3ED}" type="slidenum">
              <a:rPr lang="en-US"/>
              <a:pPr>
                <a:defRPr/>
              </a:pPr>
              <a:t>‹#›</a:t>
            </a:fld>
            <a:endParaRPr lang="en-US" dirty="0"/>
          </a:p>
        </p:txBody>
      </p:sp>
    </p:spTree>
  </p:cSld>
  <p:clrMapOvr>
    <a:masterClrMapping/>
  </p:clrMapOvr>
  <p:transition>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9" name="Rectangle 6"/>
          <p:cNvSpPr>
            <a:spLocks noGrp="1" noChangeArrowheads="1"/>
          </p:cNvSpPr>
          <p:nvPr>
            <p:ph type="sldNum" sz="quarter" idx="12"/>
          </p:nvPr>
        </p:nvSpPr>
        <p:spPr>
          <a:ln/>
        </p:spPr>
        <p:txBody>
          <a:bodyPr/>
          <a:lstStyle>
            <a:lvl1pPr>
              <a:defRPr/>
            </a:lvl1pPr>
          </a:lstStyle>
          <a:p>
            <a:pPr>
              <a:defRPr/>
            </a:pPr>
            <a:fld id="{325F6F78-244C-4CB0-8F34-EA0848B5D304}" type="slidenum">
              <a:rPr lang="en-US"/>
              <a:pPr>
                <a:defRPr/>
              </a:pPr>
              <a:t>‹#›</a:t>
            </a:fld>
            <a:endParaRPr lang="en-US" dirty="0"/>
          </a:p>
        </p:txBody>
      </p:sp>
    </p:spTree>
  </p:cSld>
  <p:clrMapOvr>
    <a:masterClrMapping/>
  </p:clrMapOvr>
  <p:transition>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6"/>
          <p:cNvSpPr>
            <a:spLocks noGrp="1" noChangeArrowheads="1"/>
          </p:cNvSpPr>
          <p:nvPr>
            <p:ph type="sldNum" sz="quarter" idx="12"/>
          </p:nvPr>
        </p:nvSpPr>
        <p:spPr>
          <a:ln/>
        </p:spPr>
        <p:txBody>
          <a:bodyPr/>
          <a:lstStyle>
            <a:lvl1pPr>
              <a:defRPr/>
            </a:lvl1pPr>
          </a:lstStyle>
          <a:p>
            <a:pPr>
              <a:defRPr/>
            </a:pPr>
            <a:fld id="{64B4448D-B7D2-4E32-8FD3-2E884124720C}" type="slidenum">
              <a:rPr lang="en-US"/>
              <a:pPr>
                <a:defRPr/>
              </a:pPr>
              <a:t>‹#›</a:t>
            </a:fld>
            <a:endParaRPr lang="en-US" dirty="0"/>
          </a:p>
        </p:txBody>
      </p:sp>
    </p:spTree>
  </p:cSld>
  <p:clrMapOvr>
    <a:masterClrMapping/>
  </p:clrMapOvr>
  <p:transition>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4" name="Rectangle 6"/>
          <p:cNvSpPr>
            <a:spLocks noGrp="1" noChangeArrowheads="1"/>
          </p:cNvSpPr>
          <p:nvPr>
            <p:ph type="sldNum" sz="quarter" idx="12"/>
          </p:nvPr>
        </p:nvSpPr>
        <p:spPr>
          <a:ln/>
        </p:spPr>
        <p:txBody>
          <a:bodyPr/>
          <a:lstStyle>
            <a:lvl1pPr>
              <a:defRPr/>
            </a:lvl1pPr>
          </a:lstStyle>
          <a:p>
            <a:pPr>
              <a:defRPr/>
            </a:pPr>
            <a:fld id="{92810697-9DBC-4F26-A9B5-7EC664A6BAC0}" type="slidenum">
              <a:rPr lang="en-US"/>
              <a:pPr>
                <a:defRPr/>
              </a:pPr>
              <a:t>‹#›</a:t>
            </a:fld>
            <a:endParaRPr lang="en-US" dirty="0"/>
          </a:p>
        </p:txBody>
      </p:sp>
    </p:spTree>
  </p:cSld>
  <p:clrMapOvr>
    <a:masterClrMapping/>
  </p:clrMapOvr>
  <p:transition>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D707F6FB-7D14-4261-B21F-5B3837E7F6C9}" type="slidenum">
              <a:rPr lang="en-US"/>
              <a:pPr>
                <a:defRPr/>
              </a:pPr>
              <a:t>‹#›</a:t>
            </a:fld>
            <a:endParaRPr lang="en-US" dirty="0"/>
          </a:p>
        </p:txBody>
      </p:sp>
    </p:spTree>
  </p:cSld>
  <p:clrMapOvr>
    <a:masterClrMapping/>
  </p:clrMapOvr>
  <p:transition>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5CC377AC-357C-435E-AED5-55907AF2D3AA}" type="slidenum">
              <a:rPr lang="en-US"/>
              <a:pPr>
                <a:defRPr/>
              </a:pPr>
              <a:t>‹#›</a:t>
            </a:fld>
            <a:endParaRPr lang="en-US" dirty="0"/>
          </a:p>
        </p:txBody>
      </p:sp>
    </p:spTree>
  </p:cSld>
  <p:clrMapOvr>
    <a:masterClrMapping/>
  </p:clrMapOvr>
  <p:transition>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1D0B9591-FEB0-46AA-A251-F5E96A8AE470}" type="slidenum">
              <a:rPr lang="en-US"/>
              <a:pPr>
                <a:defRPr/>
              </a:pPr>
              <a:t>‹#›</a:t>
            </a:fld>
            <a:endParaRPr lang="en-US" dirty="0"/>
          </a:p>
        </p:txBody>
      </p:sp>
    </p:spTree>
  </p:cSld>
  <p:clrMapOvr>
    <a:masterClrMapping/>
  </p:clrMapOvr>
  <p:transition>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2913D388-080C-49F4-97EC-C5463AB5596C}" type="slidenum">
              <a:rPr lang="en-US"/>
              <a:pPr>
                <a:defRPr/>
              </a:pPr>
              <a:t>‹#›</a:t>
            </a:fld>
            <a:endParaRPr lang="en-US" dirty="0"/>
          </a:p>
        </p:txBody>
      </p:sp>
    </p:spTree>
  </p:cSld>
  <p:clrMapOvr>
    <a:masterClrMapping/>
  </p:clrMapOvr>
  <p:transition>
    <p:random/>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US" dirty="0"/>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dirty="0"/>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898C6126-A2AA-494A-A55E-4EED1412A10C}"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p:random/>
  </p:transition>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8" Type="http://schemas.openxmlformats.org/officeDocument/2006/relationships/image" Target="../media/image10.jpeg"/><Relationship Id="rId13" Type="http://schemas.openxmlformats.org/officeDocument/2006/relationships/hyperlink" Target="http://www.apscu.org/" TargetMode="External"/><Relationship Id="rId3" Type="http://schemas.openxmlformats.org/officeDocument/2006/relationships/image" Target="../media/image3.jpeg"/><Relationship Id="rId7" Type="http://schemas.openxmlformats.org/officeDocument/2006/relationships/hyperlink" Target="http://www.noprivilege.com/albums/vacation1997/us_capital.jpg" TargetMode="External"/><Relationship Id="rId12"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image" Target="../media/image9.jpeg"/><Relationship Id="rId11" Type="http://schemas.openxmlformats.org/officeDocument/2006/relationships/hyperlink" Target="http://www.garycsc.k12.in.us/doe.jpg" TargetMode="External"/><Relationship Id="rId5" Type="http://schemas.openxmlformats.org/officeDocument/2006/relationships/image" Target="../media/image8.jpeg"/><Relationship Id="rId10" Type="http://schemas.openxmlformats.org/officeDocument/2006/relationships/image" Target="../media/image11.jpeg"/><Relationship Id="rId4" Type="http://schemas.openxmlformats.org/officeDocument/2006/relationships/image" Target="../media/image7.jpeg"/><Relationship Id="rId9" Type="http://schemas.openxmlformats.org/officeDocument/2006/relationships/hyperlink" Target="http://www.tulsagogue.com/files/cartoon_parent_and_child.jpg" TargetMode="External"/><Relationship Id="rId14" Type="http://schemas.openxmlformats.org/officeDocument/2006/relationships/image" Target="../media/image13.gif"/></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image" Target="../media/image3.jpeg"/></Relationships>
</file>

<file path=ppt/slides/_rels/slide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openxmlformats.org/officeDocument/2006/relationships/image" Target="../media/image3.jpeg"/></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2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1.xml"/><Relationship Id="rId1" Type="http://schemas.openxmlformats.org/officeDocument/2006/relationships/slideLayout" Target="../slideLayouts/slideLayout12.xml"/><Relationship Id="rId4" Type="http://schemas.openxmlformats.org/officeDocument/2006/relationships/image" Target="../media/image3.jpeg"/></Relationships>
</file>

<file path=ppt/slides/_rels/slide2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5.xml"/><Relationship Id="rId1" Type="http://schemas.openxmlformats.org/officeDocument/2006/relationships/slideLayout" Target="../slideLayouts/slideLayout6.xml"/><Relationship Id="rId4" Type="http://schemas.openxmlformats.org/officeDocument/2006/relationships/image" Target="../media/image19.jpeg"/></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6.xml"/><Relationship Id="rId1" Type="http://schemas.openxmlformats.org/officeDocument/2006/relationships/slideLayout" Target="../slideLayouts/slideLayout6.xml"/><Relationship Id="rId4" Type="http://schemas.openxmlformats.org/officeDocument/2006/relationships/image" Target="../media/image20.png"/></Relationships>
</file>

<file path=ppt/slides/_rels/slide2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6.xml"/><Relationship Id="rId1" Type="http://schemas.openxmlformats.org/officeDocument/2006/relationships/vmlDrawing" Target="../drawings/vmlDrawing1.vml"/><Relationship Id="rId4" Type="http://schemas.openxmlformats.org/officeDocument/2006/relationships/image" Target="../media/image3.jpeg"/></Relationships>
</file>

<file path=ppt/slides/_rels/slide32.xml.rels><?xml version="1.0" encoding="UTF-8" standalone="yes"?>
<Relationships xmlns="http://schemas.openxmlformats.org/package/2006/relationships"><Relationship Id="rId3" Type="http://schemas.openxmlformats.org/officeDocument/2006/relationships/hyperlink" Target="mailto:Jean@nortonnorris.com" TargetMode="External"/><Relationship Id="rId2" Type="http://schemas.openxmlformats.org/officeDocument/2006/relationships/hyperlink" Target="mailto:johnking@lincolnedu.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front page.jpg"/>
          <p:cNvPicPr>
            <a:picLocks noChangeAspect="1"/>
          </p:cNvPicPr>
          <p:nvPr/>
        </p:nvPicPr>
        <p:blipFill>
          <a:blip r:embed="rId3" cstate="print"/>
          <a:stretch>
            <a:fillRect/>
          </a:stretch>
        </p:blipFill>
        <p:spPr>
          <a:xfrm>
            <a:off x="9000" y="0"/>
            <a:ext cx="9126000" cy="6858000"/>
          </a:xfrm>
          <a:prstGeom prst="rect">
            <a:avLst/>
          </a:prstGeom>
        </p:spPr>
      </p:pic>
      <p:pic>
        <p:nvPicPr>
          <p:cNvPr id="2050" name="Picture 4" descr="ts?t=20389733982845646&amp;pid=23296&amp;ppid=6"/>
          <p:cNvPicPr>
            <a:picLocks noChangeAspect="1" noChangeArrowheads="1"/>
          </p:cNvPicPr>
          <p:nvPr/>
        </p:nvPicPr>
        <p:blipFill>
          <a:blip r:embed="rId4" cstate="print"/>
          <a:srcRect/>
          <a:stretch>
            <a:fillRect/>
          </a:stretch>
        </p:blipFill>
        <p:spPr bwMode="auto">
          <a:xfrm>
            <a:off x="914400" y="1219200"/>
            <a:ext cx="3490924" cy="2209800"/>
          </a:xfrm>
          <a:prstGeom prst="rect">
            <a:avLst/>
          </a:prstGeom>
          <a:noFill/>
          <a:ln w="9525">
            <a:noFill/>
            <a:miter lim="800000"/>
            <a:headEnd/>
            <a:tailEnd/>
          </a:ln>
        </p:spPr>
      </p:pic>
      <p:sp>
        <p:nvSpPr>
          <p:cNvPr id="2051" name="Text Box 6"/>
          <p:cNvSpPr txBox="1">
            <a:spLocks noChangeArrowheads="1"/>
          </p:cNvSpPr>
          <p:nvPr/>
        </p:nvSpPr>
        <p:spPr bwMode="auto">
          <a:xfrm>
            <a:off x="4648200" y="533400"/>
            <a:ext cx="4191000" cy="2800767"/>
          </a:xfrm>
          <a:prstGeom prst="rect">
            <a:avLst/>
          </a:prstGeom>
          <a:noFill/>
          <a:ln w="9525">
            <a:noFill/>
            <a:miter lim="800000"/>
            <a:headEnd/>
            <a:tailEnd/>
          </a:ln>
        </p:spPr>
        <p:txBody>
          <a:bodyPr wrap="square">
            <a:spAutoFit/>
          </a:bodyPr>
          <a:lstStyle/>
          <a:p>
            <a:pPr algn="ctr">
              <a:spcBef>
                <a:spcPct val="50000"/>
              </a:spcBef>
            </a:pPr>
            <a:r>
              <a:rPr lang="en-US" sz="4400" b="1" dirty="0" smtClean="0">
                <a:solidFill>
                  <a:srgbClr val="0070C0"/>
                </a:solidFill>
                <a:effectLst>
                  <a:outerShdw blurRad="38100" dist="38100" dir="2700000" algn="tl">
                    <a:srgbClr val="000000">
                      <a:alpha val="43137"/>
                    </a:srgbClr>
                  </a:outerShdw>
                </a:effectLst>
                <a:latin typeface="Calibri" pitchFamily="34" charset="0"/>
              </a:rPr>
              <a:t>Leadership in a Changing Educational Landscape</a:t>
            </a:r>
            <a:endParaRPr lang="en-US" sz="4400" b="1" dirty="0">
              <a:solidFill>
                <a:srgbClr val="FF0000"/>
              </a:solidFill>
              <a:effectLst>
                <a:outerShdw blurRad="38100" dist="38100" dir="2700000" algn="tl">
                  <a:srgbClr val="000000">
                    <a:alpha val="43137"/>
                  </a:srgbClr>
                </a:outerShdw>
              </a:effectLst>
              <a:latin typeface="Calibri" pitchFamily="34" charset="0"/>
            </a:endParaRPr>
          </a:p>
        </p:txBody>
      </p:sp>
    </p:spTree>
  </p:cSld>
  <p:clrMapOvr>
    <a:masterClrMapping/>
  </p:clrMapOvr>
  <p:transition>
    <p:random/>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econdary page logos.jpg"/>
          <p:cNvPicPr>
            <a:picLocks noChangeAspect="1"/>
          </p:cNvPicPr>
          <p:nvPr/>
        </p:nvPicPr>
        <p:blipFill>
          <a:blip r:embed="rId3" cstate="print"/>
          <a:stretch>
            <a:fillRect/>
          </a:stretch>
        </p:blipFill>
        <p:spPr>
          <a:xfrm>
            <a:off x="5029200" y="5980897"/>
            <a:ext cx="4114800" cy="877102"/>
          </a:xfrm>
          <a:prstGeom prst="rect">
            <a:avLst/>
          </a:prstGeom>
        </p:spPr>
      </p:pic>
      <p:sp>
        <p:nvSpPr>
          <p:cNvPr id="3074" name="Title 1"/>
          <p:cNvSpPr>
            <a:spLocks noGrp="1"/>
          </p:cNvSpPr>
          <p:nvPr>
            <p:ph type="title"/>
          </p:nvPr>
        </p:nvSpPr>
        <p:spPr/>
        <p:txBody>
          <a:bodyPr/>
          <a:lstStyle/>
          <a:p>
            <a:r>
              <a:rPr lang="en-US" dirty="0" smtClean="0">
                <a:solidFill>
                  <a:srgbClr val="0070C0"/>
                </a:solidFill>
                <a:latin typeface="Calibri" pitchFamily="34" charset="0"/>
              </a:rPr>
              <a:t>Problem Statement</a:t>
            </a:r>
          </a:p>
        </p:txBody>
      </p:sp>
      <p:sp>
        <p:nvSpPr>
          <p:cNvPr id="3075" name="TextBox 2"/>
          <p:cNvSpPr txBox="1">
            <a:spLocks noChangeArrowheads="1"/>
          </p:cNvSpPr>
          <p:nvPr/>
        </p:nvSpPr>
        <p:spPr bwMode="auto">
          <a:xfrm>
            <a:off x="914400" y="1447800"/>
            <a:ext cx="7239000" cy="4647426"/>
          </a:xfrm>
          <a:prstGeom prst="rect">
            <a:avLst/>
          </a:prstGeom>
          <a:noFill/>
          <a:ln w="9525">
            <a:noFill/>
            <a:miter lim="800000"/>
            <a:headEnd/>
            <a:tailEnd/>
          </a:ln>
        </p:spPr>
        <p:txBody>
          <a:bodyPr>
            <a:spAutoFit/>
          </a:bodyPr>
          <a:lstStyle/>
          <a:p>
            <a:r>
              <a:rPr lang="en-US" sz="2400" dirty="0">
                <a:latin typeface="Calibri" pitchFamily="34" charset="0"/>
              </a:rPr>
              <a:t>In this age of Gainful Employment and enhanced government and regulatory </a:t>
            </a:r>
            <a:r>
              <a:rPr lang="en-US" sz="2400" dirty="0" smtClean="0">
                <a:latin typeface="Calibri" pitchFamily="34" charset="0"/>
              </a:rPr>
              <a:t>scrutiny, </a:t>
            </a:r>
            <a:r>
              <a:rPr lang="en-US" sz="2400" dirty="0">
                <a:latin typeface="Calibri" pitchFamily="34" charset="0"/>
              </a:rPr>
              <a:t>academics will become more important than ever as career schools and colleges focus on improved outcomes as a means to demonstrate their worth and viability as critical providers of trained workers for the American economy. It will be necessary for academic deans to assume key leadership positions in their institutions to lead quality initiatives to improve student persistence, graduation and subsequent placement. </a:t>
            </a:r>
            <a:endParaRPr lang="en-US" sz="2400" dirty="0" smtClean="0">
              <a:latin typeface="Calibri" pitchFamily="34" charset="0"/>
            </a:endParaRPr>
          </a:p>
          <a:p>
            <a:pPr algn="ctr"/>
            <a:r>
              <a:rPr lang="en-US" sz="2800" dirty="0" smtClean="0">
                <a:solidFill>
                  <a:srgbClr val="00B050"/>
                </a:solidFill>
                <a:latin typeface="Calibri" pitchFamily="34" charset="0"/>
              </a:rPr>
              <a:t>What </a:t>
            </a:r>
            <a:r>
              <a:rPr lang="en-US" sz="2800" dirty="0">
                <a:solidFill>
                  <a:srgbClr val="00B050"/>
                </a:solidFill>
                <a:latin typeface="Calibri" pitchFamily="34" charset="0"/>
              </a:rPr>
              <a:t>will be required and how will they achieve this new leadership status?</a:t>
            </a:r>
          </a:p>
        </p:txBody>
      </p:sp>
    </p:spTree>
  </p:cSld>
  <p:clrMapOvr>
    <a:masterClrMapping/>
  </p:clrMapOvr>
  <p:transition>
    <p:random/>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2"/>
          <p:cNvSpPr>
            <a:spLocks noGrp="1"/>
          </p:cNvSpPr>
          <p:nvPr>
            <p:ph type="title"/>
          </p:nvPr>
        </p:nvSpPr>
        <p:spPr/>
        <p:txBody>
          <a:bodyPr/>
          <a:lstStyle/>
          <a:p>
            <a:r>
              <a:rPr lang="en-US" dirty="0" smtClean="0">
                <a:solidFill>
                  <a:srgbClr val="0070C0"/>
                </a:solidFill>
                <a:latin typeface="Calibri" pitchFamily="34" charset="0"/>
              </a:rPr>
              <a:t>Background</a:t>
            </a:r>
          </a:p>
        </p:txBody>
      </p:sp>
      <p:sp>
        <p:nvSpPr>
          <p:cNvPr id="4099" name="Content Placeholder 3"/>
          <p:cNvSpPr>
            <a:spLocks noGrp="1"/>
          </p:cNvSpPr>
          <p:nvPr>
            <p:ph idx="1"/>
          </p:nvPr>
        </p:nvSpPr>
        <p:spPr>
          <a:xfrm>
            <a:off x="304800" y="1219200"/>
            <a:ext cx="5105400" cy="4906963"/>
          </a:xfrm>
        </p:spPr>
        <p:txBody>
          <a:bodyPr/>
          <a:lstStyle/>
          <a:p>
            <a:r>
              <a:rPr lang="en-US" sz="2800" dirty="0" smtClean="0">
                <a:latin typeface="Calibri" pitchFamily="34" charset="0"/>
              </a:rPr>
              <a:t>Private sector schools are under attack by congress      and the Department of Education.</a:t>
            </a:r>
          </a:p>
          <a:p>
            <a:r>
              <a:rPr lang="en-US" sz="2800" dirty="0" smtClean="0">
                <a:latin typeface="Calibri" pitchFamily="34" charset="0"/>
              </a:rPr>
              <a:t>Negative publicity has     painted a less than         positive picture of             private sector education.</a:t>
            </a:r>
          </a:p>
          <a:p>
            <a:r>
              <a:rPr lang="en-US" sz="2800" dirty="0" smtClean="0">
                <a:latin typeface="Calibri" pitchFamily="34" charset="0"/>
              </a:rPr>
              <a:t>Some schools are actually doing the wrong things (the bad apple syndrome).</a:t>
            </a:r>
          </a:p>
          <a:p>
            <a:endParaRPr lang="en-US" dirty="0" smtClean="0">
              <a:latin typeface="Calibri" pitchFamily="34" charset="0"/>
            </a:endParaRPr>
          </a:p>
        </p:txBody>
      </p:sp>
      <p:pic>
        <p:nvPicPr>
          <p:cNvPr id="4" name="Picture 3" descr="secondary page logos.jpg"/>
          <p:cNvPicPr>
            <a:picLocks noChangeAspect="1"/>
          </p:cNvPicPr>
          <p:nvPr/>
        </p:nvPicPr>
        <p:blipFill>
          <a:blip r:embed="rId3" cstate="print"/>
          <a:stretch>
            <a:fillRect/>
          </a:stretch>
        </p:blipFill>
        <p:spPr>
          <a:xfrm>
            <a:off x="5029200" y="5980897"/>
            <a:ext cx="4114800" cy="877102"/>
          </a:xfrm>
          <a:prstGeom prst="rect">
            <a:avLst/>
          </a:prstGeom>
        </p:spPr>
      </p:pic>
      <p:pic>
        <p:nvPicPr>
          <p:cNvPr id="5" name="Picture 4" descr="GAO Help Websit.PNG"/>
          <p:cNvPicPr>
            <a:picLocks noChangeAspect="1"/>
          </p:cNvPicPr>
          <p:nvPr/>
        </p:nvPicPr>
        <p:blipFill>
          <a:blip r:embed="rId4" cstate="print"/>
          <a:stretch>
            <a:fillRect/>
          </a:stretch>
        </p:blipFill>
        <p:spPr>
          <a:xfrm rot="350053">
            <a:off x="4642555" y="1386844"/>
            <a:ext cx="4283657" cy="2736667"/>
          </a:xfrm>
          <a:prstGeom prst="rect">
            <a:avLst/>
          </a:prstGeom>
        </p:spPr>
      </p:pic>
      <p:pic>
        <p:nvPicPr>
          <p:cNvPr id="6" name="Picture 5" descr="GAO report_Page_01.png"/>
          <p:cNvPicPr>
            <a:picLocks noChangeAspect="1"/>
          </p:cNvPicPr>
          <p:nvPr/>
        </p:nvPicPr>
        <p:blipFill>
          <a:blip r:embed="rId5" cstate="print"/>
          <a:stretch>
            <a:fillRect/>
          </a:stretch>
        </p:blipFill>
        <p:spPr>
          <a:xfrm rot="575905">
            <a:off x="6684162" y="2819585"/>
            <a:ext cx="2053301" cy="2657213"/>
          </a:xfrm>
          <a:prstGeom prst="rect">
            <a:avLst/>
          </a:prstGeom>
        </p:spPr>
      </p:pic>
      <p:pic>
        <p:nvPicPr>
          <p:cNvPr id="7" name="Picture 6" descr="frontline2.PNG"/>
          <p:cNvPicPr>
            <a:picLocks noChangeAspect="1"/>
          </p:cNvPicPr>
          <p:nvPr/>
        </p:nvPicPr>
        <p:blipFill>
          <a:blip r:embed="rId6" cstate="print"/>
          <a:stretch>
            <a:fillRect/>
          </a:stretch>
        </p:blipFill>
        <p:spPr>
          <a:xfrm rot="20247729">
            <a:off x="4825404" y="4324757"/>
            <a:ext cx="2409825" cy="609600"/>
          </a:xfrm>
          <a:prstGeom prst="rect">
            <a:avLst/>
          </a:prstGeom>
        </p:spPr>
      </p:pic>
    </p:spTree>
  </p:cSld>
  <p:clrMapOvr>
    <a:masterClrMapping/>
  </p:clrMapOvr>
  <p:transition>
    <p:random/>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solidFill>
                  <a:srgbClr val="0070C0"/>
                </a:solidFill>
                <a:latin typeface="Calibri" pitchFamily="34" charset="0"/>
              </a:rPr>
              <a:t>Influences on Education</a:t>
            </a:r>
            <a:endParaRPr lang="en-US" dirty="0">
              <a:solidFill>
                <a:srgbClr val="0070C0"/>
              </a:solidFill>
              <a:latin typeface="Calibri" pitchFamily="34" charset="0"/>
            </a:endParaRPr>
          </a:p>
        </p:txBody>
      </p:sp>
      <p:pic>
        <p:nvPicPr>
          <p:cNvPr id="5" name="Picture 4" descr="secondary page logos.jpg"/>
          <p:cNvPicPr>
            <a:picLocks noChangeAspect="1"/>
          </p:cNvPicPr>
          <p:nvPr/>
        </p:nvPicPr>
        <p:blipFill>
          <a:blip r:embed="rId3" cstate="print"/>
          <a:stretch>
            <a:fillRect/>
          </a:stretch>
        </p:blipFill>
        <p:spPr>
          <a:xfrm>
            <a:off x="5029200" y="5980897"/>
            <a:ext cx="4114800" cy="877102"/>
          </a:xfrm>
          <a:prstGeom prst="rect">
            <a:avLst/>
          </a:prstGeom>
        </p:spPr>
      </p:pic>
      <p:pic>
        <p:nvPicPr>
          <p:cNvPr id="6" name="Picture 4" descr="MPj04277090000[1]"/>
          <p:cNvPicPr>
            <a:picLocks noChangeAspect="1" noChangeArrowheads="1"/>
          </p:cNvPicPr>
          <p:nvPr/>
        </p:nvPicPr>
        <p:blipFill>
          <a:blip r:embed="rId4" cstate="print"/>
          <a:srcRect/>
          <a:stretch>
            <a:fillRect/>
          </a:stretch>
        </p:blipFill>
        <p:spPr bwMode="auto">
          <a:xfrm>
            <a:off x="3628566" y="2743200"/>
            <a:ext cx="823731" cy="1017588"/>
          </a:xfrm>
          <a:prstGeom prst="rect">
            <a:avLst/>
          </a:prstGeom>
          <a:noFill/>
          <a:ln w="9525">
            <a:noFill/>
            <a:miter lim="800000"/>
            <a:headEnd/>
            <a:tailEnd/>
          </a:ln>
        </p:spPr>
      </p:pic>
      <p:pic>
        <p:nvPicPr>
          <p:cNvPr id="7" name="Picture 2" descr="http://physicsed.buffalostate.edu/AZTEC/BP_WB/images/P111WB1.JPG"/>
          <p:cNvPicPr>
            <a:picLocks noChangeAspect="1" noChangeArrowheads="1"/>
          </p:cNvPicPr>
          <p:nvPr/>
        </p:nvPicPr>
        <p:blipFill>
          <a:blip r:embed="rId5" cstate="print"/>
          <a:srcRect/>
          <a:stretch>
            <a:fillRect/>
          </a:stretch>
        </p:blipFill>
        <p:spPr bwMode="auto">
          <a:xfrm>
            <a:off x="3200400" y="3886200"/>
            <a:ext cx="1981200" cy="1924916"/>
          </a:xfrm>
          <a:prstGeom prst="rect">
            <a:avLst/>
          </a:prstGeom>
          <a:noFill/>
          <a:ln w="9525">
            <a:noFill/>
            <a:miter lim="800000"/>
            <a:headEnd/>
            <a:tailEnd/>
          </a:ln>
        </p:spPr>
      </p:pic>
      <p:pic>
        <p:nvPicPr>
          <p:cNvPr id="1026" name="Picture 2" descr="Wall Street"/>
          <p:cNvPicPr>
            <a:picLocks noChangeAspect="1" noChangeArrowheads="1"/>
          </p:cNvPicPr>
          <p:nvPr/>
        </p:nvPicPr>
        <p:blipFill>
          <a:blip r:embed="rId6" cstate="print"/>
          <a:srcRect/>
          <a:stretch>
            <a:fillRect/>
          </a:stretch>
        </p:blipFill>
        <p:spPr bwMode="auto">
          <a:xfrm>
            <a:off x="609600" y="1905000"/>
            <a:ext cx="2005613" cy="1368425"/>
          </a:xfrm>
          <a:prstGeom prst="rect">
            <a:avLst/>
          </a:prstGeom>
          <a:noFill/>
        </p:spPr>
      </p:pic>
      <p:pic>
        <p:nvPicPr>
          <p:cNvPr id="1028" name="Picture 4" descr="us_capital.jpg">
            <a:hlinkClick r:id="rId7"/>
          </p:cNvPr>
          <p:cNvPicPr>
            <a:picLocks noChangeAspect="1" noChangeArrowheads="1"/>
          </p:cNvPicPr>
          <p:nvPr/>
        </p:nvPicPr>
        <p:blipFill>
          <a:blip r:embed="rId8" cstate="print"/>
          <a:srcRect/>
          <a:stretch>
            <a:fillRect/>
          </a:stretch>
        </p:blipFill>
        <p:spPr bwMode="auto">
          <a:xfrm>
            <a:off x="6019800" y="1981200"/>
            <a:ext cx="1857829" cy="1219200"/>
          </a:xfrm>
          <a:prstGeom prst="rect">
            <a:avLst/>
          </a:prstGeom>
          <a:noFill/>
        </p:spPr>
      </p:pic>
      <p:pic>
        <p:nvPicPr>
          <p:cNvPr id="1030" name="Picture 6" descr="cartoon_parent_and_child.jpg">
            <a:hlinkClick r:id="rId9"/>
          </p:cNvPr>
          <p:cNvPicPr>
            <a:picLocks noChangeAspect="1" noChangeArrowheads="1"/>
          </p:cNvPicPr>
          <p:nvPr/>
        </p:nvPicPr>
        <p:blipFill>
          <a:blip r:embed="rId10" cstate="print"/>
          <a:srcRect/>
          <a:stretch>
            <a:fillRect/>
          </a:stretch>
        </p:blipFill>
        <p:spPr bwMode="auto">
          <a:xfrm>
            <a:off x="1066800" y="3886200"/>
            <a:ext cx="1295400" cy="1658113"/>
          </a:xfrm>
          <a:prstGeom prst="rect">
            <a:avLst/>
          </a:prstGeom>
          <a:noFill/>
        </p:spPr>
      </p:pic>
      <p:pic>
        <p:nvPicPr>
          <p:cNvPr id="1032" name="Picture 8" descr="doe.jpg">
            <a:hlinkClick r:id="rId11"/>
          </p:cNvPr>
          <p:cNvPicPr>
            <a:picLocks noChangeAspect="1" noChangeArrowheads="1"/>
          </p:cNvPicPr>
          <p:nvPr/>
        </p:nvPicPr>
        <p:blipFill>
          <a:blip r:embed="rId12" cstate="print"/>
          <a:srcRect/>
          <a:stretch>
            <a:fillRect/>
          </a:stretch>
        </p:blipFill>
        <p:spPr bwMode="auto">
          <a:xfrm>
            <a:off x="6324600" y="3810000"/>
            <a:ext cx="1524000" cy="1667283"/>
          </a:xfrm>
          <a:prstGeom prst="rect">
            <a:avLst/>
          </a:prstGeom>
          <a:noFill/>
        </p:spPr>
      </p:pic>
      <p:pic>
        <p:nvPicPr>
          <p:cNvPr id="1034" name="Picture 10" descr="APSCU: Association of Private Sector Colleges and Universities">
            <a:hlinkClick r:id="rId13"/>
          </p:cNvPr>
          <p:cNvPicPr>
            <a:picLocks noChangeAspect="1" noChangeArrowheads="1"/>
          </p:cNvPicPr>
          <p:nvPr/>
        </p:nvPicPr>
        <p:blipFill>
          <a:blip r:embed="rId14" cstate="print"/>
          <a:srcRect/>
          <a:stretch>
            <a:fillRect/>
          </a:stretch>
        </p:blipFill>
        <p:spPr bwMode="auto">
          <a:xfrm>
            <a:off x="2895599" y="1371600"/>
            <a:ext cx="2285997" cy="838200"/>
          </a:xfrm>
          <a:prstGeom prst="rect">
            <a:avLst/>
          </a:prstGeom>
          <a:noFill/>
        </p:spPr>
      </p:pic>
    </p:spTree>
  </p:cSld>
  <p:clrMapOvr>
    <a:masterClrMapping/>
  </p:clrMapOvr>
  <p:transition>
    <p:random/>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2"/>
          <p:cNvSpPr>
            <a:spLocks noGrp="1"/>
          </p:cNvSpPr>
          <p:nvPr>
            <p:ph type="title"/>
          </p:nvPr>
        </p:nvSpPr>
        <p:spPr/>
        <p:txBody>
          <a:bodyPr/>
          <a:lstStyle/>
          <a:p>
            <a:r>
              <a:rPr lang="en-US" dirty="0" smtClean="0">
                <a:solidFill>
                  <a:srgbClr val="0070C0"/>
                </a:solidFill>
                <a:latin typeface="Calibri" pitchFamily="34" charset="0"/>
              </a:rPr>
              <a:t>Major Issues Facing Education</a:t>
            </a:r>
          </a:p>
        </p:txBody>
      </p:sp>
      <p:sp>
        <p:nvSpPr>
          <p:cNvPr id="4" name="Content Placeholder 3"/>
          <p:cNvSpPr>
            <a:spLocks noGrp="1"/>
          </p:cNvSpPr>
          <p:nvPr>
            <p:ph idx="1"/>
          </p:nvPr>
        </p:nvSpPr>
        <p:spPr>
          <a:xfrm>
            <a:off x="304800" y="1295400"/>
            <a:ext cx="8229600" cy="4830763"/>
          </a:xfrm>
        </p:spPr>
        <p:txBody>
          <a:bodyPr>
            <a:normAutofit/>
          </a:bodyPr>
          <a:lstStyle/>
          <a:p>
            <a:pPr>
              <a:defRPr/>
            </a:pPr>
            <a:r>
              <a:rPr lang="en-US" sz="2600" dirty="0" smtClean="0">
                <a:latin typeface="Calibri" pitchFamily="34" charset="0"/>
              </a:rPr>
              <a:t>The private sector is under close scrutiny by the Department of Education for the expressed purpose of protecting students from predatory lenders and unscrupulous schools. To that end the DOE is focused on and will monitor:	</a:t>
            </a:r>
          </a:p>
          <a:p>
            <a:pPr lvl="1">
              <a:defRPr/>
            </a:pPr>
            <a:r>
              <a:rPr lang="en-US" sz="2200" dirty="0" smtClean="0">
                <a:latin typeface="Calibri" pitchFamily="34" charset="0"/>
              </a:rPr>
              <a:t>Improving student graduation rates		</a:t>
            </a:r>
          </a:p>
          <a:p>
            <a:pPr lvl="1">
              <a:defRPr/>
            </a:pPr>
            <a:r>
              <a:rPr lang="en-US" sz="2200" dirty="0" smtClean="0">
                <a:latin typeface="Calibri" pitchFamily="34" charset="0"/>
              </a:rPr>
              <a:t>Defining gainful employment post graduation	</a:t>
            </a:r>
          </a:p>
          <a:p>
            <a:pPr lvl="1">
              <a:defRPr/>
            </a:pPr>
            <a:r>
              <a:rPr lang="en-US" sz="2200" dirty="0" smtClean="0">
                <a:latin typeface="Calibri" pitchFamily="34" charset="0"/>
              </a:rPr>
              <a:t>Ensuring loan repayment and lowering default rates</a:t>
            </a:r>
          </a:p>
          <a:p>
            <a:pPr>
              <a:defRPr/>
            </a:pPr>
            <a:endParaRPr lang="en-US" dirty="0"/>
          </a:p>
        </p:txBody>
      </p:sp>
      <p:pic>
        <p:nvPicPr>
          <p:cNvPr id="5" name="Picture 4" descr="secondary page logos.jpg"/>
          <p:cNvPicPr>
            <a:picLocks noChangeAspect="1"/>
          </p:cNvPicPr>
          <p:nvPr/>
        </p:nvPicPr>
        <p:blipFill>
          <a:blip r:embed="rId3" cstate="print"/>
          <a:stretch>
            <a:fillRect/>
          </a:stretch>
        </p:blipFill>
        <p:spPr>
          <a:xfrm>
            <a:off x="5029200" y="5980897"/>
            <a:ext cx="4114800" cy="877102"/>
          </a:xfrm>
          <a:prstGeom prst="rect">
            <a:avLst/>
          </a:prstGeom>
        </p:spPr>
      </p:pic>
    </p:spTree>
  </p:cSld>
  <p:clrMapOvr>
    <a:masterClrMapping/>
  </p:clrMapOvr>
  <p:transition>
    <p:random/>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70C0"/>
                </a:solidFill>
                <a:latin typeface="Calibri" pitchFamily="34" charset="0"/>
              </a:rPr>
              <a:t>Major Issues Facing Education</a:t>
            </a:r>
            <a:endParaRPr lang="en-US" dirty="0">
              <a:solidFill>
                <a:srgbClr val="0070C0"/>
              </a:solidFill>
              <a:latin typeface="Calibri" pitchFamily="34" charset="0"/>
            </a:endParaRPr>
          </a:p>
        </p:txBody>
      </p:sp>
      <p:sp>
        <p:nvSpPr>
          <p:cNvPr id="3" name="Content Placeholder 2"/>
          <p:cNvSpPr>
            <a:spLocks noGrp="1"/>
          </p:cNvSpPr>
          <p:nvPr>
            <p:ph idx="1"/>
          </p:nvPr>
        </p:nvSpPr>
        <p:spPr/>
        <p:txBody>
          <a:bodyPr/>
          <a:lstStyle/>
          <a:p>
            <a:r>
              <a:rPr lang="en-US" dirty="0" smtClean="0">
                <a:latin typeface="Calibri" pitchFamily="34" charset="0"/>
              </a:rPr>
              <a:t>Students are more aware of the world around them and connected in ways that were unimaginable ten years ago. Instructional Technology is better, more robust and more accessible. Students are tech- savvy and demanding in how they receive their information and education.</a:t>
            </a:r>
          </a:p>
          <a:p>
            <a:endParaRPr lang="en-US" dirty="0"/>
          </a:p>
        </p:txBody>
      </p:sp>
    </p:spTree>
  </p:cSld>
  <p:clrMapOvr>
    <a:masterClrMapping/>
  </p:clrMapOvr>
  <p:transition>
    <p:random/>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Content Placeholder 3"/>
          <p:cNvPicPr>
            <a:picLocks noGrp="1" noChangeArrowheads="1"/>
          </p:cNvPicPr>
          <p:nvPr>
            <p:ph idx="1"/>
          </p:nvPr>
        </p:nvPicPr>
        <p:blipFill>
          <a:blip r:embed="rId3" cstate="print"/>
          <a:srcRect/>
          <a:stretch>
            <a:fillRect/>
          </a:stretch>
        </p:blipFill>
        <p:spPr bwMode="auto">
          <a:xfrm>
            <a:off x="-76200" y="76200"/>
            <a:ext cx="9296400" cy="6972300"/>
          </a:xfrm>
          <a:prstGeom prst="rect">
            <a:avLst/>
          </a:prstGeom>
          <a:noFill/>
          <a:ln w="9525">
            <a:noFill/>
            <a:miter lim="800000"/>
            <a:headEnd/>
            <a:tailEnd/>
          </a:ln>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70C0"/>
                </a:solidFill>
                <a:latin typeface="Calibri" pitchFamily="34" charset="0"/>
              </a:rPr>
              <a:t>Major Issues Facing Education</a:t>
            </a:r>
            <a:endParaRPr lang="en-US" dirty="0"/>
          </a:p>
        </p:txBody>
      </p:sp>
      <p:sp>
        <p:nvSpPr>
          <p:cNvPr id="3" name="Content Placeholder 2"/>
          <p:cNvSpPr>
            <a:spLocks noGrp="1"/>
          </p:cNvSpPr>
          <p:nvPr>
            <p:ph idx="1"/>
          </p:nvPr>
        </p:nvSpPr>
        <p:spPr>
          <a:xfrm>
            <a:off x="457200" y="1371600"/>
            <a:ext cx="8229600" cy="4754563"/>
          </a:xfrm>
        </p:spPr>
        <p:txBody>
          <a:bodyPr/>
          <a:lstStyle/>
          <a:p>
            <a:pPr>
              <a:defRPr/>
            </a:pPr>
            <a:r>
              <a:rPr lang="en-US" sz="2800" dirty="0" smtClean="0">
                <a:latin typeface="Calibri" pitchFamily="34" charset="0"/>
              </a:rPr>
              <a:t>Nine in 10 K-12 instructors admit that not all students leave HS prepared to succeed in 2 or 4 year colleges. Nationwide nearly 80% not prepared for college level work.</a:t>
            </a:r>
          </a:p>
          <a:p>
            <a:pPr>
              <a:defRPr/>
            </a:pPr>
            <a:r>
              <a:rPr lang="en-US" sz="2800" dirty="0" smtClean="0">
                <a:latin typeface="Calibri" pitchFamily="34" charset="0"/>
              </a:rPr>
              <a:t>There are more demands than ever on students requiring more flexibility in educational delivery and services to support them.</a:t>
            </a:r>
          </a:p>
          <a:p>
            <a:pPr>
              <a:defRPr/>
            </a:pPr>
            <a:r>
              <a:rPr lang="en-US" sz="2800" dirty="0" smtClean="0">
                <a:latin typeface="Calibri" pitchFamily="34" charset="0"/>
              </a:rPr>
              <a:t>High rates of unemployment have created a surplus of workers making placement more difficult than ever.</a:t>
            </a:r>
          </a:p>
          <a:p>
            <a:endParaRPr lang="en-US" dirty="0"/>
          </a:p>
        </p:txBody>
      </p:sp>
      <p:pic>
        <p:nvPicPr>
          <p:cNvPr id="4" name="Picture 3" descr="secondary page logos.jpg"/>
          <p:cNvPicPr>
            <a:picLocks noChangeAspect="1"/>
          </p:cNvPicPr>
          <p:nvPr/>
        </p:nvPicPr>
        <p:blipFill>
          <a:blip r:embed="rId3" cstate="print"/>
          <a:stretch>
            <a:fillRect/>
          </a:stretch>
        </p:blipFill>
        <p:spPr>
          <a:xfrm>
            <a:off x="5029200" y="5980897"/>
            <a:ext cx="4114800" cy="877102"/>
          </a:xfrm>
          <a:prstGeom prst="rect">
            <a:avLst/>
          </a:prstGeom>
        </p:spPr>
      </p:pic>
    </p:spTree>
  </p:cSld>
  <p:clrMapOvr>
    <a:masterClrMapping/>
  </p:clrMapOvr>
  <p:transition>
    <p:random/>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econdary page logos.jpg"/>
          <p:cNvPicPr>
            <a:picLocks noChangeAspect="1"/>
          </p:cNvPicPr>
          <p:nvPr/>
        </p:nvPicPr>
        <p:blipFill>
          <a:blip r:embed="rId3" cstate="print"/>
          <a:stretch>
            <a:fillRect/>
          </a:stretch>
        </p:blipFill>
        <p:spPr>
          <a:xfrm>
            <a:off x="5029200" y="5980897"/>
            <a:ext cx="4114800" cy="877102"/>
          </a:xfrm>
          <a:prstGeom prst="rect">
            <a:avLst/>
          </a:prstGeom>
        </p:spPr>
      </p:pic>
      <p:sp>
        <p:nvSpPr>
          <p:cNvPr id="7170" name="Title 1"/>
          <p:cNvSpPr>
            <a:spLocks noGrp="1"/>
          </p:cNvSpPr>
          <p:nvPr>
            <p:ph type="title"/>
          </p:nvPr>
        </p:nvSpPr>
        <p:spPr/>
        <p:txBody>
          <a:bodyPr/>
          <a:lstStyle/>
          <a:p>
            <a:r>
              <a:rPr lang="en-US" sz="3600" dirty="0" smtClean="0">
                <a:solidFill>
                  <a:srgbClr val="0070C0"/>
                </a:solidFill>
                <a:latin typeface="Calibri" pitchFamily="34" charset="0"/>
              </a:rPr>
              <a:t>Getting to Wow – Harris Miller, APSCU</a:t>
            </a:r>
          </a:p>
        </p:txBody>
      </p:sp>
      <p:sp>
        <p:nvSpPr>
          <p:cNvPr id="7171" name="Content Placeholder 2"/>
          <p:cNvSpPr>
            <a:spLocks noGrp="1"/>
          </p:cNvSpPr>
          <p:nvPr>
            <p:ph idx="1"/>
          </p:nvPr>
        </p:nvSpPr>
        <p:spPr>
          <a:xfrm>
            <a:off x="685800" y="1600200"/>
            <a:ext cx="8229600" cy="4525963"/>
          </a:xfrm>
        </p:spPr>
        <p:txBody>
          <a:bodyPr/>
          <a:lstStyle/>
          <a:p>
            <a:r>
              <a:rPr lang="en-US" sz="2400" dirty="0" smtClean="0">
                <a:latin typeface="Calibri" pitchFamily="34" charset="0"/>
              </a:rPr>
              <a:t>How Do We “Get to Wow”?</a:t>
            </a:r>
          </a:p>
          <a:p>
            <a:pPr lvl="1"/>
            <a:r>
              <a:rPr lang="en-US" sz="2400" dirty="0" smtClean="0">
                <a:latin typeface="Calibri" pitchFamily="34" charset="0"/>
              </a:rPr>
              <a:t>Stop Doing Stupid Things</a:t>
            </a:r>
          </a:p>
          <a:p>
            <a:pPr lvl="1"/>
            <a:r>
              <a:rPr lang="en-US" sz="2400" dirty="0" smtClean="0">
                <a:latin typeface="Calibri" pitchFamily="34" charset="0"/>
              </a:rPr>
              <a:t>Outcomes, Outcomes, Outcomes</a:t>
            </a:r>
          </a:p>
          <a:p>
            <a:pPr lvl="1"/>
            <a:r>
              <a:rPr lang="en-US" sz="2400" dirty="0" smtClean="0">
                <a:latin typeface="Calibri" pitchFamily="34" charset="0"/>
              </a:rPr>
              <a:t>Change External Perceptions</a:t>
            </a:r>
          </a:p>
          <a:p>
            <a:r>
              <a:rPr lang="en-US" sz="2400" dirty="0" smtClean="0">
                <a:latin typeface="Calibri" pitchFamily="34" charset="0"/>
              </a:rPr>
              <a:t>How Do We “Get to Wow”?</a:t>
            </a:r>
          </a:p>
          <a:p>
            <a:pPr lvl="1"/>
            <a:r>
              <a:rPr lang="en-US" sz="2400" dirty="0" smtClean="0">
                <a:solidFill>
                  <a:srgbClr val="FF0000"/>
                </a:solidFill>
                <a:latin typeface="Calibri" pitchFamily="34" charset="0"/>
              </a:rPr>
              <a:t>Emphasizing Outputs, Not Inputs</a:t>
            </a:r>
          </a:p>
          <a:p>
            <a:pPr lvl="1"/>
            <a:r>
              <a:rPr lang="en-US" sz="2400" dirty="0" smtClean="0">
                <a:solidFill>
                  <a:srgbClr val="FF0000"/>
                </a:solidFill>
                <a:latin typeface="Calibri" pitchFamily="34" charset="0"/>
              </a:rPr>
              <a:t>Promoting Innovation in Pedagogy</a:t>
            </a:r>
          </a:p>
          <a:p>
            <a:pPr lvl="1"/>
            <a:r>
              <a:rPr lang="en-US" sz="2400" dirty="0" smtClean="0">
                <a:solidFill>
                  <a:srgbClr val="FF0000"/>
                </a:solidFill>
                <a:latin typeface="Calibri" pitchFamily="34" charset="0"/>
              </a:rPr>
              <a:t>Creating a Quality Index to Eliminate Ineffective Measures</a:t>
            </a:r>
          </a:p>
          <a:p>
            <a:pPr lvl="1"/>
            <a:endParaRPr lang="en-US" sz="3200" dirty="0" smtClean="0"/>
          </a:p>
        </p:txBody>
      </p:sp>
      <p:sp>
        <p:nvSpPr>
          <p:cNvPr id="4" name="Rectangle 3"/>
          <p:cNvSpPr/>
          <p:nvPr/>
        </p:nvSpPr>
        <p:spPr>
          <a:xfrm>
            <a:off x="2362200" y="4953000"/>
            <a:ext cx="4648200" cy="1323439"/>
          </a:xfrm>
          <a:prstGeom prst="rect">
            <a:avLst/>
          </a:prstGeom>
          <a:noFill/>
        </p:spPr>
        <p:txBody>
          <a:bodyPr>
            <a:spAutoFit/>
          </a:bodyPr>
          <a:lstStyle/>
          <a:p>
            <a:pPr algn="ctr">
              <a:defRPr/>
            </a:pPr>
            <a:r>
              <a:rPr lang="en-US" sz="8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alibri" pitchFamily="34" charset="0"/>
              </a:rPr>
              <a:t>‘WOW!’</a:t>
            </a:r>
          </a:p>
        </p:txBody>
      </p:sp>
    </p:spTree>
  </p:cSld>
  <p:clrMapOvr>
    <a:masterClrMapping/>
  </p:clrMapOvr>
  <p:transition>
    <p:random/>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secondary page logos.jpg"/>
          <p:cNvPicPr>
            <a:picLocks noChangeAspect="1"/>
          </p:cNvPicPr>
          <p:nvPr/>
        </p:nvPicPr>
        <p:blipFill>
          <a:blip r:embed="rId3" cstate="print"/>
          <a:stretch>
            <a:fillRect/>
          </a:stretch>
        </p:blipFill>
        <p:spPr>
          <a:xfrm>
            <a:off x="5029200" y="5980897"/>
            <a:ext cx="4114800" cy="877102"/>
          </a:xfrm>
          <a:prstGeom prst="rect">
            <a:avLst/>
          </a:prstGeom>
        </p:spPr>
      </p:pic>
      <p:sp>
        <p:nvSpPr>
          <p:cNvPr id="2" name="Title 1"/>
          <p:cNvSpPr>
            <a:spLocks noGrp="1"/>
          </p:cNvSpPr>
          <p:nvPr>
            <p:ph type="title"/>
          </p:nvPr>
        </p:nvSpPr>
        <p:spPr/>
        <p:txBody>
          <a:bodyPr/>
          <a:lstStyle/>
          <a:p>
            <a:r>
              <a:rPr lang="en-US" dirty="0" smtClean="0">
                <a:solidFill>
                  <a:srgbClr val="0070C0"/>
                </a:solidFill>
                <a:latin typeface="Calibri" pitchFamily="34" charset="0"/>
              </a:rPr>
              <a:t>Karpman’s Triangle</a:t>
            </a:r>
            <a:endParaRPr lang="en-US" dirty="0">
              <a:solidFill>
                <a:srgbClr val="0070C0"/>
              </a:solidFill>
              <a:latin typeface="Calibri" pitchFamily="34" charset="0"/>
            </a:endParaRPr>
          </a:p>
        </p:txBody>
      </p:sp>
      <p:sp>
        <p:nvSpPr>
          <p:cNvPr id="3" name="Isosceles Triangle 2"/>
          <p:cNvSpPr/>
          <p:nvPr/>
        </p:nvSpPr>
        <p:spPr>
          <a:xfrm>
            <a:off x="2209800" y="1600200"/>
            <a:ext cx="4876800" cy="3886200"/>
          </a:xfrm>
          <a:prstGeom prst="triangle">
            <a:avLst>
              <a:gd name="adj"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p:cNvSpPr txBox="1"/>
          <p:nvPr/>
        </p:nvSpPr>
        <p:spPr>
          <a:xfrm rot="3440803">
            <a:off x="5575980" y="3103472"/>
            <a:ext cx="1478761" cy="461665"/>
          </a:xfrm>
          <a:prstGeom prst="rect">
            <a:avLst/>
          </a:prstGeom>
          <a:noFill/>
        </p:spPr>
        <p:txBody>
          <a:bodyPr wrap="square" rtlCol="0">
            <a:spAutoFit/>
          </a:bodyPr>
          <a:lstStyle/>
          <a:p>
            <a:r>
              <a:rPr lang="en-US" sz="2400" b="1" dirty="0" smtClean="0"/>
              <a:t>Villain</a:t>
            </a:r>
            <a:endParaRPr lang="en-US" sz="2400" b="1" dirty="0"/>
          </a:p>
        </p:txBody>
      </p:sp>
      <p:sp>
        <p:nvSpPr>
          <p:cNvPr id="5" name="TextBox 4"/>
          <p:cNvSpPr txBox="1"/>
          <p:nvPr/>
        </p:nvSpPr>
        <p:spPr>
          <a:xfrm>
            <a:off x="4114800" y="5638800"/>
            <a:ext cx="1752600" cy="461665"/>
          </a:xfrm>
          <a:prstGeom prst="rect">
            <a:avLst/>
          </a:prstGeom>
          <a:noFill/>
        </p:spPr>
        <p:txBody>
          <a:bodyPr wrap="square" rtlCol="0">
            <a:spAutoFit/>
          </a:bodyPr>
          <a:lstStyle/>
          <a:p>
            <a:r>
              <a:rPr lang="en-US" sz="2400" b="1" dirty="0" smtClean="0"/>
              <a:t>Victim</a:t>
            </a:r>
            <a:endParaRPr lang="en-US" sz="2400" b="1" dirty="0"/>
          </a:p>
        </p:txBody>
      </p:sp>
      <p:sp>
        <p:nvSpPr>
          <p:cNvPr id="6" name="TextBox 5"/>
          <p:cNvSpPr txBox="1"/>
          <p:nvPr/>
        </p:nvSpPr>
        <p:spPr>
          <a:xfrm rot="18218109">
            <a:off x="2397314" y="3087735"/>
            <a:ext cx="1569708" cy="461665"/>
          </a:xfrm>
          <a:prstGeom prst="rect">
            <a:avLst/>
          </a:prstGeom>
          <a:noFill/>
        </p:spPr>
        <p:txBody>
          <a:bodyPr wrap="square" rtlCol="0">
            <a:spAutoFit/>
          </a:bodyPr>
          <a:lstStyle/>
          <a:p>
            <a:r>
              <a:rPr lang="en-US" sz="2400" b="1" dirty="0" smtClean="0"/>
              <a:t>Rescuer</a:t>
            </a:r>
            <a:endParaRPr lang="en-US" sz="2400" b="1" dirty="0"/>
          </a:p>
        </p:txBody>
      </p:sp>
    </p:spTree>
  </p:cSld>
  <p:clrMapOvr>
    <a:masterClrMapping/>
  </p:clrMapOvr>
  <p:transition>
    <p:random/>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5000" y="152400"/>
            <a:ext cx="5638800" cy="990600"/>
          </a:xfrm>
        </p:spPr>
        <p:txBody>
          <a:bodyPr/>
          <a:lstStyle/>
          <a:p>
            <a:pPr>
              <a:defRPr/>
            </a:pPr>
            <a:r>
              <a:rPr lang="en-US" dirty="0" smtClean="0">
                <a:solidFill>
                  <a:srgbClr val="1B4298"/>
                </a:solidFill>
                <a:latin typeface="Calibri" pitchFamily="34" charset="0"/>
              </a:rPr>
              <a:t>What is Leadership?</a:t>
            </a:r>
            <a:endParaRPr lang="en-US" dirty="0">
              <a:solidFill>
                <a:srgbClr val="1B4298"/>
              </a:solidFill>
              <a:latin typeface="Calibri" pitchFamily="34" charset="0"/>
            </a:endParaRPr>
          </a:p>
        </p:txBody>
      </p:sp>
      <p:sp>
        <p:nvSpPr>
          <p:cNvPr id="3" name="Content Placeholder 2"/>
          <p:cNvSpPr>
            <a:spLocks noGrp="1"/>
          </p:cNvSpPr>
          <p:nvPr>
            <p:ph sz="half" idx="1"/>
          </p:nvPr>
        </p:nvSpPr>
        <p:spPr>
          <a:xfrm>
            <a:off x="609600" y="1600200"/>
            <a:ext cx="4191000" cy="2971800"/>
          </a:xfrm>
        </p:spPr>
        <p:txBody>
          <a:bodyPr/>
          <a:lstStyle/>
          <a:p>
            <a:pPr marL="0" indent="0">
              <a:buFont typeface="Times" pitchFamily="18" charset="0"/>
              <a:buNone/>
              <a:defRPr/>
            </a:pPr>
            <a:r>
              <a:rPr lang="en-US" dirty="0" smtClean="0"/>
              <a:t>Leadership is the process of influencing an organized group toward accomplishing its goals</a:t>
            </a:r>
          </a:p>
          <a:p>
            <a:pPr algn="ctr">
              <a:buFont typeface="Times" pitchFamily="18" charset="0"/>
              <a:buNone/>
              <a:defRPr/>
            </a:pPr>
            <a:endParaRPr lang="en-US" sz="3800" b="1" i="1" dirty="0" smtClean="0">
              <a:latin typeface="+mj-lt"/>
            </a:endParaRPr>
          </a:p>
          <a:p>
            <a:pPr algn="ctr">
              <a:buFont typeface="Times" pitchFamily="18" charset="0"/>
              <a:buNone/>
              <a:defRPr/>
            </a:pPr>
            <a:endParaRPr lang="en-US" sz="3800" b="1" i="1" dirty="0">
              <a:latin typeface="+mj-lt"/>
            </a:endParaRPr>
          </a:p>
        </p:txBody>
      </p:sp>
      <p:sp>
        <p:nvSpPr>
          <p:cNvPr id="6" name="Content Placeholder 5"/>
          <p:cNvSpPr>
            <a:spLocks noGrp="1"/>
          </p:cNvSpPr>
          <p:nvPr>
            <p:ph sz="half" idx="2"/>
          </p:nvPr>
        </p:nvSpPr>
        <p:spPr>
          <a:xfrm>
            <a:off x="5257800" y="1676400"/>
            <a:ext cx="3657600" cy="4953000"/>
          </a:xfrm>
        </p:spPr>
        <p:txBody>
          <a:bodyPr/>
          <a:lstStyle/>
          <a:p>
            <a:pPr>
              <a:buFont typeface="Wingdings" pitchFamily="2" charset="2"/>
              <a:buChar char="ü"/>
            </a:pPr>
            <a:r>
              <a:rPr lang="en-US" sz="4000" b="1" dirty="0" smtClean="0">
                <a:solidFill>
                  <a:srgbClr val="1B4298"/>
                </a:solidFill>
              </a:rPr>
              <a:t>Process</a:t>
            </a:r>
          </a:p>
          <a:p>
            <a:pPr>
              <a:buFont typeface="Wingdings" pitchFamily="2" charset="2"/>
              <a:buChar char="ü"/>
            </a:pPr>
            <a:r>
              <a:rPr lang="en-US" sz="4000" b="1" dirty="0" smtClean="0">
                <a:solidFill>
                  <a:srgbClr val="1B4298"/>
                </a:solidFill>
              </a:rPr>
              <a:t>Influencing</a:t>
            </a:r>
          </a:p>
          <a:p>
            <a:pPr>
              <a:buFont typeface="Wingdings" pitchFamily="2" charset="2"/>
              <a:buChar char="ü"/>
            </a:pPr>
            <a:r>
              <a:rPr lang="en-US" sz="4000" b="1" dirty="0" smtClean="0">
                <a:solidFill>
                  <a:srgbClr val="1B4298"/>
                </a:solidFill>
              </a:rPr>
              <a:t>Goals</a:t>
            </a:r>
          </a:p>
          <a:p>
            <a:pPr>
              <a:buFont typeface="Times" pitchFamily="18" charset="0"/>
              <a:buNone/>
            </a:pPr>
            <a:endParaRPr lang="en-US" sz="4400" b="1" dirty="0" smtClean="0">
              <a:solidFill>
                <a:srgbClr val="0070C0"/>
              </a:solidFill>
            </a:endParaRPr>
          </a:p>
        </p:txBody>
      </p:sp>
      <p:pic>
        <p:nvPicPr>
          <p:cNvPr id="5" name="Picture 4" descr="secondary page logos.jpg"/>
          <p:cNvPicPr>
            <a:picLocks noChangeAspect="1"/>
          </p:cNvPicPr>
          <p:nvPr/>
        </p:nvPicPr>
        <p:blipFill>
          <a:blip r:embed="rId3" cstate="print"/>
          <a:stretch>
            <a:fillRect/>
          </a:stretch>
        </p:blipFill>
        <p:spPr>
          <a:xfrm>
            <a:off x="5029200" y="5980897"/>
            <a:ext cx="4114800" cy="877102"/>
          </a:xfrm>
          <a:prstGeom prst="rect">
            <a:avLst/>
          </a:prstGeom>
        </p:spPr>
      </p:pic>
    </p:spTree>
  </p:cSld>
  <p:clrMapOvr>
    <a:masterClrMapping/>
  </p:clrMapOvr>
  <p:transition>
    <p:random/>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ight Arrow 3"/>
          <p:cNvSpPr/>
          <p:nvPr/>
        </p:nvSpPr>
        <p:spPr>
          <a:xfrm>
            <a:off x="3200400" y="2590800"/>
            <a:ext cx="2057400" cy="1295400"/>
          </a:xfrm>
          <a:prstGeom prst="rightArrow">
            <a:avLst/>
          </a:prstGeom>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 name="Title 1"/>
          <p:cNvSpPr>
            <a:spLocks noGrp="1"/>
          </p:cNvSpPr>
          <p:nvPr>
            <p:ph type="title"/>
          </p:nvPr>
        </p:nvSpPr>
        <p:spPr>
          <a:xfrm>
            <a:off x="2286000" y="152400"/>
            <a:ext cx="6858000" cy="1143000"/>
          </a:xfrm>
        </p:spPr>
        <p:txBody>
          <a:bodyPr/>
          <a:lstStyle/>
          <a:p>
            <a:pPr>
              <a:defRPr/>
            </a:pPr>
            <a:r>
              <a:rPr lang="en-US" dirty="0" smtClean="0">
                <a:solidFill>
                  <a:srgbClr val="1B4298"/>
                </a:solidFill>
                <a:latin typeface="Calibri" pitchFamily="34" charset="0"/>
              </a:rPr>
              <a:t>Leadership Challenges</a:t>
            </a:r>
            <a:endParaRPr lang="en-US" dirty="0">
              <a:solidFill>
                <a:srgbClr val="1B4298"/>
              </a:solidFill>
              <a:latin typeface="Calibri" pitchFamily="34" charset="0"/>
            </a:endParaRPr>
          </a:p>
        </p:txBody>
      </p:sp>
      <p:sp>
        <p:nvSpPr>
          <p:cNvPr id="13316" name="Content Placeholder 2"/>
          <p:cNvSpPr>
            <a:spLocks noGrp="1"/>
          </p:cNvSpPr>
          <p:nvPr>
            <p:ph sz="half" idx="4294967295"/>
          </p:nvPr>
        </p:nvSpPr>
        <p:spPr>
          <a:xfrm>
            <a:off x="152400" y="1981200"/>
            <a:ext cx="3657600" cy="2590800"/>
          </a:xfrm>
        </p:spPr>
        <p:txBody>
          <a:bodyPr/>
          <a:lstStyle/>
          <a:p>
            <a:pPr marL="0" indent="0">
              <a:buFont typeface="Times" pitchFamily="18" charset="0"/>
              <a:buNone/>
            </a:pPr>
            <a:r>
              <a:rPr lang="en-US" sz="4800" b="1" dirty="0" smtClean="0"/>
              <a:t>Low completion rates</a:t>
            </a:r>
          </a:p>
        </p:txBody>
      </p:sp>
      <p:sp>
        <p:nvSpPr>
          <p:cNvPr id="13317" name="Content Placeholder 4"/>
          <p:cNvSpPr>
            <a:spLocks noGrp="1"/>
          </p:cNvSpPr>
          <p:nvPr>
            <p:ph sz="half" idx="4294967295"/>
          </p:nvPr>
        </p:nvSpPr>
        <p:spPr>
          <a:xfrm>
            <a:off x="5410200" y="1905000"/>
            <a:ext cx="3733800" cy="3429000"/>
          </a:xfrm>
        </p:spPr>
        <p:txBody>
          <a:bodyPr/>
          <a:lstStyle/>
          <a:p>
            <a:pPr>
              <a:buFont typeface="Times" pitchFamily="18" charset="0"/>
              <a:buNone/>
            </a:pPr>
            <a:r>
              <a:rPr lang="en-US" sz="3200" dirty="0" smtClean="0"/>
              <a:t>Impact on America</a:t>
            </a:r>
          </a:p>
          <a:p>
            <a:r>
              <a:rPr lang="en-US" sz="3200" dirty="0" smtClean="0"/>
              <a:t>Workforce Training</a:t>
            </a:r>
          </a:p>
          <a:p>
            <a:r>
              <a:rPr lang="en-US" sz="3200" dirty="0" smtClean="0"/>
              <a:t>Global Competitiveness</a:t>
            </a:r>
          </a:p>
          <a:p>
            <a:r>
              <a:rPr lang="en-US" sz="3200" dirty="0" smtClean="0"/>
              <a:t>Future Leadership</a:t>
            </a:r>
          </a:p>
          <a:p>
            <a:endParaRPr lang="en-US" sz="3200" dirty="0" smtClean="0"/>
          </a:p>
          <a:p>
            <a:pPr lvl="1"/>
            <a:endParaRPr lang="en-US" sz="3200" dirty="0" smtClean="0"/>
          </a:p>
        </p:txBody>
      </p:sp>
      <p:pic>
        <p:nvPicPr>
          <p:cNvPr id="6" name="Picture 5" descr="secondary page logos.jpg"/>
          <p:cNvPicPr>
            <a:picLocks noChangeAspect="1"/>
          </p:cNvPicPr>
          <p:nvPr/>
        </p:nvPicPr>
        <p:blipFill>
          <a:blip r:embed="rId3" cstate="print"/>
          <a:stretch>
            <a:fillRect/>
          </a:stretch>
        </p:blipFill>
        <p:spPr>
          <a:xfrm>
            <a:off x="5029200" y="5980897"/>
            <a:ext cx="4114800" cy="877102"/>
          </a:xfrm>
          <a:prstGeom prst="rect">
            <a:avLst/>
          </a:prstGeom>
        </p:spPr>
      </p:pic>
    </p:spTree>
  </p:cSld>
  <p:clrMapOvr>
    <a:masterClrMapping/>
  </p:clrMapOvr>
  <p:transition>
    <p:random/>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1503363"/>
          </a:xfrm>
        </p:spPr>
        <p:txBody>
          <a:bodyPr/>
          <a:lstStyle/>
          <a:p>
            <a:pPr>
              <a:defRPr/>
            </a:pPr>
            <a:r>
              <a:rPr lang="en-US" dirty="0" smtClean="0">
                <a:solidFill>
                  <a:srgbClr val="1B4298"/>
                </a:solidFill>
                <a:latin typeface="Calibri" pitchFamily="34" charset="0"/>
              </a:rPr>
              <a:t>Leadership Challenges</a:t>
            </a:r>
            <a:endParaRPr lang="en-US" dirty="0">
              <a:solidFill>
                <a:srgbClr val="1B4298"/>
              </a:solidFill>
              <a:latin typeface="Calibri" pitchFamily="34" charset="0"/>
            </a:endParaRPr>
          </a:p>
        </p:txBody>
      </p:sp>
      <p:sp>
        <p:nvSpPr>
          <p:cNvPr id="14339" name="TextBox 4"/>
          <p:cNvSpPr txBox="1">
            <a:spLocks noChangeArrowheads="1"/>
          </p:cNvSpPr>
          <p:nvPr/>
        </p:nvSpPr>
        <p:spPr bwMode="auto">
          <a:xfrm>
            <a:off x="3048000" y="1981200"/>
            <a:ext cx="5867400" cy="4032250"/>
          </a:xfrm>
          <a:prstGeom prst="rect">
            <a:avLst/>
          </a:prstGeom>
          <a:noFill/>
          <a:ln w="9525">
            <a:noFill/>
            <a:miter lim="800000"/>
            <a:headEnd/>
            <a:tailEnd/>
          </a:ln>
        </p:spPr>
        <p:txBody>
          <a:bodyPr>
            <a:spAutoFit/>
          </a:bodyPr>
          <a:lstStyle/>
          <a:p>
            <a:pPr>
              <a:buFont typeface="Wingdings" pitchFamily="2" charset="2"/>
              <a:buChar char="ü"/>
            </a:pPr>
            <a:r>
              <a:rPr lang="en-US" sz="2800" b="1" dirty="0">
                <a:solidFill>
                  <a:srgbClr val="000A1E"/>
                </a:solidFill>
                <a:latin typeface="Garamond" pitchFamily="18" charset="0"/>
              </a:rPr>
              <a:t>Highly educated workforce</a:t>
            </a:r>
          </a:p>
          <a:p>
            <a:pPr>
              <a:buFont typeface="Wingdings" pitchFamily="2" charset="2"/>
              <a:buChar char="ü"/>
            </a:pPr>
            <a:endParaRPr lang="en-US" sz="800" b="1" dirty="0">
              <a:solidFill>
                <a:srgbClr val="000A1E"/>
              </a:solidFill>
              <a:latin typeface="Garamond" pitchFamily="18" charset="0"/>
            </a:endParaRPr>
          </a:p>
          <a:p>
            <a:pPr>
              <a:buFont typeface="Wingdings" pitchFamily="2" charset="2"/>
              <a:buChar char="ü"/>
            </a:pPr>
            <a:r>
              <a:rPr lang="en-US" sz="2800" b="1" dirty="0">
                <a:solidFill>
                  <a:srgbClr val="000A1E"/>
                </a:solidFill>
                <a:latin typeface="Garamond" pitchFamily="18" charset="0"/>
              </a:rPr>
              <a:t> Tied to level of education</a:t>
            </a:r>
          </a:p>
          <a:p>
            <a:pPr>
              <a:buFont typeface="Wingdings" pitchFamily="2" charset="2"/>
              <a:buChar char="ü"/>
            </a:pPr>
            <a:endParaRPr lang="en-US" sz="800" b="1" dirty="0">
              <a:solidFill>
                <a:srgbClr val="000A1E"/>
              </a:solidFill>
              <a:latin typeface="Garamond" pitchFamily="18" charset="0"/>
            </a:endParaRPr>
          </a:p>
          <a:p>
            <a:pPr>
              <a:buFont typeface="Wingdings" pitchFamily="2" charset="2"/>
              <a:buChar char="ü"/>
            </a:pPr>
            <a:r>
              <a:rPr lang="en-US" sz="2800" b="1" dirty="0">
                <a:solidFill>
                  <a:srgbClr val="000A1E"/>
                </a:solidFill>
                <a:latin typeface="Garamond" pitchFamily="18" charset="0"/>
              </a:rPr>
              <a:t> Jobs go to those with knowledge 	and skills</a:t>
            </a:r>
          </a:p>
          <a:p>
            <a:pPr>
              <a:buFont typeface="Wingdings" pitchFamily="2" charset="2"/>
              <a:buChar char="ü"/>
            </a:pPr>
            <a:endParaRPr lang="en-US" sz="800" b="1" dirty="0">
              <a:solidFill>
                <a:srgbClr val="000A1E"/>
              </a:solidFill>
              <a:latin typeface="Garamond" pitchFamily="18" charset="0"/>
            </a:endParaRPr>
          </a:p>
          <a:p>
            <a:pPr>
              <a:buFont typeface="Wingdings" pitchFamily="2" charset="2"/>
              <a:buChar char="ü"/>
            </a:pPr>
            <a:r>
              <a:rPr lang="en-US" sz="2800" b="1" dirty="0">
                <a:solidFill>
                  <a:srgbClr val="000A1E"/>
                </a:solidFill>
                <a:latin typeface="Garamond" pitchFamily="18" charset="0"/>
              </a:rPr>
              <a:t> To give up goes beyond your own 	future</a:t>
            </a:r>
          </a:p>
          <a:p>
            <a:pPr>
              <a:buFont typeface="Wingdings" pitchFamily="2" charset="2"/>
              <a:buChar char="ü"/>
            </a:pPr>
            <a:endParaRPr lang="en-US" sz="800" b="1" dirty="0">
              <a:solidFill>
                <a:srgbClr val="000A1E"/>
              </a:solidFill>
              <a:latin typeface="Garamond" pitchFamily="18" charset="0"/>
            </a:endParaRPr>
          </a:p>
          <a:p>
            <a:pPr>
              <a:buFont typeface="Wingdings" pitchFamily="2" charset="2"/>
              <a:buChar char="ü"/>
            </a:pPr>
            <a:r>
              <a:rPr lang="en-US" sz="2800" b="1" dirty="0">
                <a:solidFill>
                  <a:srgbClr val="000A1E"/>
                </a:solidFill>
                <a:latin typeface="Garamond" pitchFamily="18" charset="0"/>
              </a:rPr>
              <a:t> It’s the challenge that education 	leaders are rising to meet</a:t>
            </a:r>
          </a:p>
        </p:txBody>
      </p:sp>
      <p:pic>
        <p:nvPicPr>
          <p:cNvPr id="14340" name="Picture 6" descr="who-is-barack-obama.jpg"/>
          <p:cNvPicPr>
            <a:picLocks noChangeAspect="1" noChangeArrowheads="1"/>
          </p:cNvPicPr>
          <p:nvPr/>
        </p:nvPicPr>
        <p:blipFill>
          <a:blip r:embed="rId3" cstate="print"/>
          <a:srcRect/>
          <a:stretch>
            <a:fillRect/>
          </a:stretch>
        </p:blipFill>
        <p:spPr bwMode="auto">
          <a:xfrm>
            <a:off x="304800" y="1905000"/>
            <a:ext cx="2647950" cy="3333750"/>
          </a:xfrm>
          <a:prstGeom prst="rect">
            <a:avLst/>
          </a:prstGeom>
          <a:noFill/>
          <a:ln w="9525">
            <a:noFill/>
            <a:miter lim="800000"/>
            <a:headEnd/>
            <a:tailEnd/>
          </a:ln>
        </p:spPr>
      </p:pic>
      <p:sp>
        <p:nvSpPr>
          <p:cNvPr id="9" name="Rectangle 8"/>
          <p:cNvSpPr/>
          <p:nvPr/>
        </p:nvSpPr>
        <p:spPr>
          <a:xfrm>
            <a:off x="228600" y="5334000"/>
            <a:ext cx="2432050" cy="276225"/>
          </a:xfrm>
          <a:prstGeom prst="rect">
            <a:avLst/>
          </a:prstGeom>
        </p:spPr>
        <p:txBody>
          <a:bodyPr wrap="none">
            <a:spAutoFit/>
          </a:bodyPr>
          <a:lstStyle/>
          <a:p>
            <a:pPr>
              <a:defRPr/>
            </a:pPr>
            <a:r>
              <a:rPr lang="en-US" sz="1200" b="1" i="1" dirty="0">
                <a:solidFill>
                  <a:schemeClr val="accent3">
                    <a:lumMod val="75000"/>
                  </a:schemeClr>
                </a:solidFill>
                <a:latin typeface="+mn-lt"/>
              </a:rPr>
              <a:t>Photo source: heatherrobinson.net</a:t>
            </a:r>
          </a:p>
        </p:txBody>
      </p:sp>
      <p:pic>
        <p:nvPicPr>
          <p:cNvPr id="6" name="Picture 5" descr="secondary page logos.jpg"/>
          <p:cNvPicPr>
            <a:picLocks noChangeAspect="1"/>
          </p:cNvPicPr>
          <p:nvPr/>
        </p:nvPicPr>
        <p:blipFill>
          <a:blip r:embed="rId4" cstate="print"/>
          <a:stretch>
            <a:fillRect/>
          </a:stretch>
        </p:blipFill>
        <p:spPr>
          <a:xfrm>
            <a:off x="5029200" y="5980897"/>
            <a:ext cx="4114800" cy="877102"/>
          </a:xfrm>
          <a:prstGeom prst="rect">
            <a:avLst/>
          </a:prstGeom>
        </p:spPr>
      </p:pic>
      <p:sp>
        <p:nvSpPr>
          <p:cNvPr id="7" name="TextBox 6"/>
          <p:cNvSpPr txBox="1"/>
          <p:nvPr/>
        </p:nvSpPr>
        <p:spPr>
          <a:xfrm rot="20414491">
            <a:off x="-46155" y="3625675"/>
            <a:ext cx="9062341" cy="646331"/>
          </a:xfrm>
          <a:prstGeom prst="rect">
            <a:avLst/>
          </a:prstGeom>
          <a:noFill/>
        </p:spPr>
        <p:txBody>
          <a:bodyPr wrap="square" rtlCol="0">
            <a:spAutoFit/>
          </a:bodyPr>
          <a:lstStyle/>
          <a:p>
            <a:r>
              <a:rPr lang="en-US" sz="3600" b="1" dirty="0" smtClean="0">
                <a:solidFill>
                  <a:srgbClr val="FF0000"/>
                </a:solidFill>
                <a:effectLst>
                  <a:outerShdw blurRad="38100" dist="38100" dir="2700000" algn="tl">
                    <a:srgbClr val="000000">
                      <a:alpha val="43137"/>
                    </a:srgbClr>
                  </a:outerShdw>
                </a:effectLst>
              </a:rPr>
              <a:t>Positioning Against Community College</a:t>
            </a:r>
            <a:endParaRPr lang="en-US" sz="3600" b="1" dirty="0">
              <a:solidFill>
                <a:srgbClr val="FF0000"/>
              </a:solidFill>
              <a:effectLst>
                <a:outerShdw blurRad="38100" dist="38100" dir="2700000" algn="tl">
                  <a:srgbClr val="000000">
                    <a:alpha val="43137"/>
                  </a:srgbClr>
                </a:outerShdw>
              </a:effectLst>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1295400"/>
          </a:xfrm>
        </p:spPr>
        <p:txBody>
          <a:bodyPr/>
          <a:lstStyle/>
          <a:p>
            <a:pPr>
              <a:defRPr/>
            </a:pPr>
            <a:r>
              <a:rPr lang="en-US" dirty="0" smtClean="0">
                <a:solidFill>
                  <a:srgbClr val="1B4298"/>
                </a:solidFill>
              </a:rPr>
              <a:t>     </a:t>
            </a:r>
            <a:r>
              <a:rPr lang="en-US" dirty="0" smtClean="0">
                <a:solidFill>
                  <a:srgbClr val="1B4298"/>
                </a:solidFill>
                <a:latin typeface="Calibri" pitchFamily="34" charset="0"/>
              </a:rPr>
              <a:t>Leadership Opportunities</a:t>
            </a:r>
            <a:endParaRPr lang="en-US" dirty="0">
              <a:solidFill>
                <a:srgbClr val="1B4298"/>
              </a:solidFill>
              <a:latin typeface="Calibri" pitchFamily="34" charset="0"/>
            </a:endParaRPr>
          </a:p>
        </p:txBody>
      </p:sp>
      <p:sp>
        <p:nvSpPr>
          <p:cNvPr id="16387" name="Content Placeholder 3"/>
          <p:cNvSpPr>
            <a:spLocks noGrp="1"/>
          </p:cNvSpPr>
          <p:nvPr>
            <p:ph idx="1"/>
          </p:nvPr>
        </p:nvSpPr>
        <p:spPr>
          <a:xfrm>
            <a:off x="762000" y="1981200"/>
            <a:ext cx="8077200" cy="4267200"/>
          </a:xfrm>
        </p:spPr>
        <p:txBody>
          <a:bodyPr/>
          <a:lstStyle/>
          <a:p>
            <a:pPr>
              <a:buClr>
                <a:schemeClr val="accent2"/>
              </a:buClr>
            </a:pPr>
            <a:r>
              <a:rPr lang="en-US" dirty="0" smtClean="0">
                <a:solidFill>
                  <a:srgbClr val="000A1E"/>
                </a:solidFill>
              </a:rPr>
              <a:t>Career-specific, market-driven education</a:t>
            </a:r>
          </a:p>
          <a:p>
            <a:pPr>
              <a:buClr>
                <a:schemeClr val="accent2"/>
              </a:buClr>
            </a:pPr>
            <a:r>
              <a:rPr lang="en-US" dirty="0" smtClean="0">
                <a:solidFill>
                  <a:srgbClr val="000A1E"/>
                </a:solidFill>
              </a:rPr>
              <a:t>50% of students first in family</a:t>
            </a:r>
          </a:p>
          <a:p>
            <a:pPr>
              <a:buClr>
                <a:schemeClr val="accent2"/>
              </a:buClr>
            </a:pPr>
            <a:r>
              <a:rPr lang="en-US" dirty="0" smtClean="0">
                <a:solidFill>
                  <a:srgbClr val="000A1E"/>
                </a:solidFill>
              </a:rPr>
              <a:t>58% graduation rate compared to 21% at public two-year institutions</a:t>
            </a:r>
          </a:p>
          <a:p>
            <a:pPr>
              <a:buClr>
                <a:schemeClr val="accent2"/>
              </a:buClr>
            </a:pPr>
            <a:r>
              <a:rPr lang="en-US" dirty="0" smtClean="0">
                <a:solidFill>
                  <a:srgbClr val="000A1E"/>
                </a:solidFill>
              </a:rPr>
              <a:t>Less expensive to taxpayers</a:t>
            </a:r>
          </a:p>
          <a:p>
            <a:pPr>
              <a:buClr>
                <a:schemeClr val="accent2"/>
              </a:buClr>
            </a:pPr>
            <a:r>
              <a:rPr lang="en-US" dirty="0" smtClean="0">
                <a:solidFill>
                  <a:srgbClr val="000A1E"/>
                </a:solidFill>
              </a:rPr>
              <a:t>National study shows career colleges WIN on 13/14 aspects of importance</a:t>
            </a:r>
          </a:p>
          <a:p>
            <a:pPr>
              <a:buClr>
                <a:schemeClr val="accent2"/>
              </a:buClr>
              <a:buFont typeface="Times" pitchFamily="18" charset="0"/>
              <a:buNone/>
            </a:pPr>
            <a:endParaRPr lang="en-US" sz="3200" b="1" i="1" dirty="0" smtClean="0"/>
          </a:p>
          <a:p>
            <a:pPr>
              <a:buClr>
                <a:schemeClr val="accent2"/>
              </a:buClr>
              <a:buFont typeface="Times" pitchFamily="18" charset="0"/>
              <a:buNone/>
            </a:pPr>
            <a:endParaRPr lang="en-US" sz="3200" dirty="0" smtClean="0"/>
          </a:p>
        </p:txBody>
      </p:sp>
      <p:sp>
        <p:nvSpPr>
          <p:cNvPr id="4" name="TextBox 3"/>
          <p:cNvSpPr txBox="1"/>
          <p:nvPr/>
        </p:nvSpPr>
        <p:spPr>
          <a:xfrm>
            <a:off x="1371600" y="1219201"/>
            <a:ext cx="6248400" cy="646331"/>
          </a:xfrm>
          <a:prstGeom prst="rect">
            <a:avLst/>
          </a:prstGeom>
          <a:noFill/>
        </p:spPr>
        <p:txBody>
          <a:bodyPr wrap="square">
            <a:spAutoFit/>
          </a:bodyPr>
          <a:lstStyle/>
          <a:p>
            <a:pPr algn="ctr">
              <a:defRPr/>
            </a:pPr>
            <a:r>
              <a:rPr lang="en-US" sz="3600" b="1" dirty="0">
                <a:solidFill>
                  <a:srgbClr val="000A1E"/>
                </a:solidFill>
                <a:latin typeface="+mn-lt"/>
              </a:rPr>
              <a:t>Career Colleges Role</a:t>
            </a:r>
          </a:p>
        </p:txBody>
      </p:sp>
      <p:pic>
        <p:nvPicPr>
          <p:cNvPr id="5" name="Picture 4" descr="secondary page logos.jpg"/>
          <p:cNvPicPr>
            <a:picLocks noChangeAspect="1"/>
          </p:cNvPicPr>
          <p:nvPr/>
        </p:nvPicPr>
        <p:blipFill>
          <a:blip r:embed="rId3" cstate="print"/>
          <a:stretch>
            <a:fillRect/>
          </a:stretch>
        </p:blipFill>
        <p:spPr>
          <a:xfrm>
            <a:off x="5029200" y="5980897"/>
            <a:ext cx="4114800" cy="877102"/>
          </a:xfrm>
          <a:prstGeom prst="rect">
            <a:avLst/>
          </a:prstGeom>
        </p:spPr>
      </p:pic>
    </p:spTree>
  </p:cSld>
  <p:clrMapOvr>
    <a:masterClrMapping/>
  </p:clrMapOvr>
  <p:transition>
    <p:random/>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r>
              <a:rPr lang="en-US" dirty="0" smtClean="0">
                <a:solidFill>
                  <a:srgbClr val="0070C0"/>
                </a:solidFill>
                <a:latin typeface="Calibri" pitchFamily="34" charset="0"/>
              </a:rPr>
              <a:t>What Leaders Do</a:t>
            </a:r>
          </a:p>
        </p:txBody>
      </p:sp>
      <p:sp>
        <p:nvSpPr>
          <p:cNvPr id="22531" name="Rectangle 3"/>
          <p:cNvSpPr>
            <a:spLocks noGrp="1" noChangeArrowheads="1"/>
          </p:cNvSpPr>
          <p:nvPr>
            <p:ph type="body" idx="1"/>
          </p:nvPr>
        </p:nvSpPr>
        <p:spPr>
          <a:xfrm>
            <a:off x="457200" y="1295400"/>
            <a:ext cx="8229600" cy="4830763"/>
          </a:xfrm>
        </p:spPr>
        <p:txBody>
          <a:bodyPr>
            <a:normAutofit fontScale="92500"/>
          </a:bodyPr>
          <a:lstStyle/>
          <a:p>
            <a:pPr eaLnBrk="1" hangingPunct="1">
              <a:lnSpc>
                <a:spcPct val="90000"/>
              </a:lnSpc>
              <a:defRPr/>
            </a:pPr>
            <a:r>
              <a:rPr lang="en-US" sz="2400" dirty="0" smtClean="0">
                <a:latin typeface="Calibri" pitchFamily="34" charset="0"/>
              </a:rPr>
              <a:t>Leaders relentlessly upgrade their team, using every encounter as an opportunity to evaluate, coach, and build self-confidence.</a:t>
            </a:r>
          </a:p>
          <a:p>
            <a:pPr eaLnBrk="1" hangingPunct="1">
              <a:lnSpc>
                <a:spcPct val="90000"/>
              </a:lnSpc>
              <a:defRPr/>
            </a:pPr>
            <a:r>
              <a:rPr lang="en-US" sz="2400" dirty="0" smtClean="0">
                <a:latin typeface="Calibri" pitchFamily="34" charset="0"/>
              </a:rPr>
              <a:t>Leaders make sure people not only see the vision, they live and breathe it.</a:t>
            </a:r>
          </a:p>
          <a:p>
            <a:pPr eaLnBrk="1" hangingPunct="1">
              <a:lnSpc>
                <a:spcPct val="90000"/>
              </a:lnSpc>
              <a:defRPr/>
            </a:pPr>
            <a:r>
              <a:rPr lang="en-US" sz="2400" dirty="0" smtClean="0">
                <a:latin typeface="Calibri" pitchFamily="34" charset="0"/>
              </a:rPr>
              <a:t>Leaders get into everyone’s skin, exuding positive energy and optimism.</a:t>
            </a:r>
          </a:p>
          <a:p>
            <a:pPr eaLnBrk="1" hangingPunct="1">
              <a:lnSpc>
                <a:spcPct val="90000"/>
              </a:lnSpc>
              <a:defRPr/>
            </a:pPr>
            <a:r>
              <a:rPr lang="en-US" sz="2400" dirty="0" smtClean="0">
                <a:latin typeface="Calibri" pitchFamily="34" charset="0"/>
              </a:rPr>
              <a:t>Leaders establish trust with candor, transparency, and credit.</a:t>
            </a:r>
          </a:p>
          <a:p>
            <a:pPr>
              <a:defRPr/>
            </a:pPr>
            <a:r>
              <a:rPr lang="en-US" sz="2400" dirty="0" smtClean="0">
                <a:latin typeface="Calibri" pitchFamily="34" charset="0"/>
              </a:rPr>
              <a:t>Leaders have the courage to make unpopular decisions and gut calls.</a:t>
            </a:r>
          </a:p>
          <a:p>
            <a:pPr>
              <a:defRPr/>
            </a:pPr>
            <a:r>
              <a:rPr lang="en-US" sz="2400" dirty="0" smtClean="0">
                <a:latin typeface="Calibri" pitchFamily="34" charset="0"/>
              </a:rPr>
              <a:t>Leaders probe and push with a curiosity that borders on skepticism, making sure their questions are answered with action.</a:t>
            </a:r>
          </a:p>
          <a:p>
            <a:pPr>
              <a:defRPr/>
            </a:pPr>
            <a:r>
              <a:rPr lang="en-US" sz="2400" dirty="0" smtClean="0">
                <a:latin typeface="Calibri" pitchFamily="34" charset="0"/>
              </a:rPr>
              <a:t>Leaders inspire risk taking and learning by setting the example.</a:t>
            </a:r>
          </a:p>
          <a:p>
            <a:pPr>
              <a:defRPr/>
            </a:pPr>
            <a:r>
              <a:rPr lang="en-US" sz="2400" dirty="0" smtClean="0">
                <a:latin typeface="Calibri" pitchFamily="34" charset="0"/>
              </a:rPr>
              <a:t>Leaders celebrate.</a:t>
            </a:r>
          </a:p>
          <a:p>
            <a:pPr eaLnBrk="1" hangingPunct="1">
              <a:lnSpc>
                <a:spcPct val="90000"/>
              </a:lnSpc>
              <a:buFontTx/>
              <a:buNone/>
              <a:defRPr/>
            </a:pPr>
            <a:endParaRPr lang="en-US" sz="1800" dirty="0" smtClean="0"/>
          </a:p>
        </p:txBody>
      </p:sp>
      <p:sp>
        <p:nvSpPr>
          <p:cNvPr id="8196" name="TextBox 3"/>
          <p:cNvSpPr txBox="1">
            <a:spLocks noChangeArrowheads="1"/>
          </p:cNvSpPr>
          <p:nvPr/>
        </p:nvSpPr>
        <p:spPr bwMode="auto">
          <a:xfrm>
            <a:off x="609600" y="6096000"/>
            <a:ext cx="4351338" cy="307975"/>
          </a:xfrm>
          <a:prstGeom prst="rect">
            <a:avLst/>
          </a:prstGeom>
          <a:noFill/>
          <a:ln w="9525">
            <a:noFill/>
            <a:miter lim="800000"/>
            <a:headEnd/>
            <a:tailEnd/>
          </a:ln>
        </p:spPr>
        <p:txBody>
          <a:bodyPr wrap="none">
            <a:spAutoFit/>
          </a:bodyPr>
          <a:lstStyle/>
          <a:p>
            <a:pPr eaLnBrk="0" hangingPunct="0">
              <a:spcBef>
                <a:spcPct val="50000"/>
              </a:spcBef>
            </a:pPr>
            <a:r>
              <a:rPr lang="en-US" sz="1400" dirty="0">
                <a:latin typeface="Calibri" pitchFamily="34" charset="0"/>
              </a:rPr>
              <a:t>Jack Welch </a:t>
            </a:r>
            <a:r>
              <a:rPr lang="en-US" sz="1400" i="1" u="sng" dirty="0">
                <a:latin typeface="Calibri" pitchFamily="34" charset="0"/>
              </a:rPr>
              <a:t>Winning</a:t>
            </a:r>
            <a:r>
              <a:rPr lang="en-US" sz="1400" dirty="0">
                <a:latin typeface="Calibri" pitchFamily="34" charset="0"/>
              </a:rPr>
              <a:t> (2005) : New York, NY, HarperCollins</a:t>
            </a:r>
            <a:r>
              <a:rPr lang="en-US" sz="1400" dirty="0"/>
              <a:t>.</a:t>
            </a:r>
          </a:p>
        </p:txBody>
      </p:sp>
      <p:pic>
        <p:nvPicPr>
          <p:cNvPr id="5" name="Picture 4" descr="secondary page logos.jpg"/>
          <p:cNvPicPr>
            <a:picLocks noChangeAspect="1"/>
          </p:cNvPicPr>
          <p:nvPr/>
        </p:nvPicPr>
        <p:blipFill>
          <a:blip r:embed="rId3" cstate="print"/>
          <a:stretch>
            <a:fillRect/>
          </a:stretch>
        </p:blipFill>
        <p:spPr>
          <a:xfrm>
            <a:off x="5029200" y="5980897"/>
            <a:ext cx="4114800" cy="877102"/>
          </a:xfrm>
          <a:prstGeom prst="rect">
            <a:avLst/>
          </a:prstGeom>
        </p:spPr>
      </p:pic>
    </p:spTree>
  </p:cSld>
  <p:clrMapOvr>
    <a:masterClrMapping/>
  </p:clrMapOvr>
  <p:transition>
    <p:random/>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secondary page logos.jpg"/>
          <p:cNvPicPr>
            <a:picLocks noChangeAspect="1"/>
          </p:cNvPicPr>
          <p:nvPr/>
        </p:nvPicPr>
        <p:blipFill>
          <a:blip r:embed="rId3" cstate="print"/>
          <a:stretch>
            <a:fillRect/>
          </a:stretch>
        </p:blipFill>
        <p:spPr>
          <a:xfrm>
            <a:off x="5029200" y="5980897"/>
            <a:ext cx="4114800" cy="877102"/>
          </a:xfrm>
          <a:prstGeom prst="rect">
            <a:avLst/>
          </a:prstGeom>
        </p:spPr>
      </p:pic>
      <p:sp>
        <p:nvSpPr>
          <p:cNvPr id="4" name="Title 3"/>
          <p:cNvSpPr>
            <a:spLocks noGrp="1"/>
          </p:cNvSpPr>
          <p:nvPr>
            <p:ph type="title"/>
          </p:nvPr>
        </p:nvSpPr>
        <p:spPr/>
        <p:txBody>
          <a:bodyPr>
            <a:normAutofit fontScale="90000"/>
          </a:bodyPr>
          <a:lstStyle/>
          <a:p>
            <a:pPr>
              <a:defRPr/>
            </a:pPr>
            <a:r>
              <a:rPr lang="en-US" dirty="0" smtClean="0">
                <a:solidFill>
                  <a:srgbClr val="0070C0"/>
                </a:solidFill>
                <a:latin typeface="Calibri" pitchFamily="34" charset="0"/>
              </a:rPr>
              <a:t>Foundation of Educational Excellence</a:t>
            </a:r>
            <a:endParaRPr lang="en-US" dirty="0">
              <a:solidFill>
                <a:srgbClr val="0070C0"/>
              </a:solidFill>
              <a:latin typeface="Calibri" pitchFamily="34" charset="0"/>
            </a:endParaRPr>
          </a:p>
        </p:txBody>
      </p:sp>
      <p:sp>
        <p:nvSpPr>
          <p:cNvPr id="5" name="Rectangle 4"/>
          <p:cNvSpPr/>
          <p:nvPr/>
        </p:nvSpPr>
        <p:spPr>
          <a:xfrm>
            <a:off x="1143000" y="2786062"/>
            <a:ext cx="1371600" cy="297180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latin typeface="Calibri" pitchFamily="34" charset="0"/>
              </a:rPr>
              <a:t>Student Preparation for Academic Life and Learning</a:t>
            </a:r>
          </a:p>
        </p:txBody>
      </p:sp>
      <p:sp>
        <p:nvSpPr>
          <p:cNvPr id="6" name="Rectangle 5"/>
          <p:cNvSpPr/>
          <p:nvPr/>
        </p:nvSpPr>
        <p:spPr>
          <a:xfrm>
            <a:off x="2895600" y="2786062"/>
            <a:ext cx="1371600" cy="297180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latin typeface="Calibri" pitchFamily="34" charset="0"/>
              </a:rPr>
              <a:t>Quality, Trained Instructors, Engaging Instruction &amp;  Flexible Delivery</a:t>
            </a:r>
          </a:p>
        </p:txBody>
      </p:sp>
      <p:sp>
        <p:nvSpPr>
          <p:cNvPr id="7" name="Rectangle 6"/>
          <p:cNvSpPr/>
          <p:nvPr/>
        </p:nvSpPr>
        <p:spPr>
          <a:xfrm>
            <a:off x="4724400" y="2786062"/>
            <a:ext cx="1600200" cy="297180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latin typeface="Calibri" pitchFamily="34" charset="0"/>
              </a:rPr>
              <a:t>Assessment of Student Learning &amp; Institutional Effectiveness</a:t>
            </a:r>
          </a:p>
        </p:txBody>
      </p:sp>
      <p:sp>
        <p:nvSpPr>
          <p:cNvPr id="8" name="Rectangle 7"/>
          <p:cNvSpPr/>
          <p:nvPr/>
        </p:nvSpPr>
        <p:spPr>
          <a:xfrm>
            <a:off x="6629400" y="2786062"/>
            <a:ext cx="1447800" cy="297180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latin typeface="Calibri" pitchFamily="34" charset="0"/>
              </a:rPr>
              <a:t>Customer/ Student Support Services</a:t>
            </a:r>
          </a:p>
        </p:txBody>
      </p:sp>
      <p:sp>
        <p:nvSpPr>
          <p:cNvPr id="9" name="Isosceles Triangle 8"/>
          <p:cNvSpPr/>
          <p:nvPr/>
        </p:nvSpPr>
        <p:spPr>
          <a:xfrm>
            <a:off x="1143000" y="1490662"/>
            <a:ext cx="6858000" cy="1143000"/>
          </a:xfrm>
          <a:prstGeom prst="triangle">
            <a:avLst>
              <a:gd name="adj" fmla="val 48364"/>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latin typeface="Calibri" pitchFamily="34" charset="0"/>
              </a:rPr>
              <a:t>Student Persistence, Graduation and Placement</a:t>
            </a:r>
          </a:p>
        </p:txBody>
      </p:sp>
      <p:sp>
        <p:nvSpPr>
          <p:cNvPr id="6152" name="TextBox 9"/>
          <p:cNvSpPr txBox="1">
            <a:spLocks noChangeArrowheads="1"/>
          </p:cNvSpPr>
          <p:nvPr/>
        </p:nvSpPr>
        <p:spPr bwMode="auto">
          <a:xfrm>
            <a:off x="1371600" y="5910262"/>
            <a:ext cx="6324600" cy="338138"/>
          </a:xfrm>
          <a:prstGeom prst="rect">
            <a:avLst/>
          </a:prstGeom>
          <a:noFill/>
          <a:ln w="9525">
            <a:noFill/>
            <a:miter lim="800000"/>
            <a:headEnd/>
            <a:tailEnd/>
          </a:ln>
        </p:spPr>
        <p:txBody>
          <a:bodyPr>
            <a:spAutoFit/>
          </a:bodyPr>
          <a:lstStyle/>
          <a:p>
            <a:pPr algn="ctr"/>
            <a:r>
              <a:rPr lang="en-US" sz="1600" dirty="0">
                <a:latin typeface="Calibri" pitchFamily="34" charset="0"/>
              </a:rPr>
              <a:t>Lincoln Educational Services 2010</a:t>
            </a:r>
          </a:p>
        </p:txBody>
      </p:sp>
    </p:spTree>
  </p:cSld>
  <p:clrMapOvr>
    <a:masterClrMapping/>
  </p:clrMapOvr>
  <p:transition>
    <p:random/>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2"/>
          <p:cNvSpPr>
            <a:spLocks noGrp="1"/>
          </p:cNvSpPr>
          <p:nvPr>
            <p:ph type="title"/>
          </p:nvPr>
        </p:nvSpPr>
        <p:spPr/>
        <p:txBody>
          <a:bodyPr/>
          <a:lstStyle/>
          <a:p>
            <a:r>
              <a:rPr lang="en-US" sz="4000" dirty="0" smtClean="0">
                <a:solidFill>
                  <a:srgbClr val="0070C0"/>
                </a:solidFill>
                <a:latin typeface="Calibri" pitchFamily="34" charset="0"/>
              </a:rPr>
              <a:t>Campus Responsibilities</a:t>
            </a:r>
          </a:p>
        </p:txBody>
      </p:sp>
      <p:graphicFrame>
        <p:nvGraphicFramePr>
          <p:cNvPr id="5" name="Content Placeholder 4"/>
          <p:cNvGraphicFramePr>
            <a:graphicFrameLocks noGrp="1"/>
          </p:cNvGraphicFramePr>
          <p:nvPr>
            <p:ph idx="1"/>
          </p:nvPr>
        </p:nvGraphicFramePr>
        <p:xfrm>
          <a:off x="609600" y="1295400"/>
          <a:ext cx="7772400" cy="4216400"/>
        </p:xfrm>
        <a:graphic>
          <a:graphicData uri="http://schemas.openxmlformats.org/drawingml/2006/table">
            <a:tbl>
              <a:tblPr firstRow="1" bandRow="1">
                <a:tableStyleId>{912C8C85-51F0-491E-9774-3900AFEF0FD7}</a:tableStyleId>
              </a:tblPr>
              <a:tblGrid>
                <a:gridCol w="1943100"/>
                <a:gridCol w="1943100"/>
                <a:gridCol w="1943100"/>
                <a:gridCol w="1943100"/>
              </a:tblGrid>
              <a:tr h="370840">
                <a:tc>
                  <a:txBody>
                    <a:bodyPr/>
                    <a:lstStyle/>
                    <a:p>
                      <a:pPr algn="ctr"/>
                      <a:r>
                        <a:rPr lang="en-US" sz="1600" dirty="0" smtClean="0">
                          <a:latin typeface="Calibri" pitchFamily="34" charset="0"/>
                        </a:rPr>
                        <a:t>Campus Leadership</a:t>
                      </a:r>
                      <a:endParaRPr lang="en-US" sz="1600" dirty="0">
                        <a:latin typeface="Calibri" pitchFamily="34"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smtClean="0">
                          <a:latin typeface="Calibri" pitchFamily="34" charset="0"/>
                        </a:rPr>
                        <a:t>Faculty Management</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smtClean="0">
                          <a:latin typeface="Calibri" pitchFamily="34" charset="0"/>
                        </a:rPr>
                        <a:t>Student Learning</a:t>
                      </a:r>
                    </a:p>
                    <a:p>
                      <a:pPr marL="0" marR="0" indent="0" algn="ctr" defTabSz="914400" rtl="0" eaLnBrk="1" fontAlgn="auto" latinLnBrk="0" hangingPunct="1">
                        <a:lnSpc>
                          <a:spcPct val="100000"/>
                        </a:lnSpc>
                        <a:spcBef>
                          <a:spcPts val="0"/>
                        </a:spcBef>
                        <a:spcAft>
                          <a:spcPts val="0"/>
                        </a:spcAft>
                        <a:buClrTx/>
                        <a:buSzTx/>
                        <a:buFontTx/>
                        <a:buNone/>
                        <a:tabLst/>
                        <a:defRPr/>
                      </a:pPr>
                      <a:endParaRPr lang="en-US" sz="1600" dirty="0" smtClean="0">
                        <a:latin typeface="Calibri" pitchFamily="34"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smtClean="0">
                          <a:latin typeface="Calibri" pitchFamily="34" charset="0"/>
                        </a:rPr>
                        <a:t>Student Placement</a:t>
                      </a:r>
                    </a:p>
                  </a:txBody>
                  <a:tcPr/>
                </a:tc>
              </a:tr>
              <a:tr h="370840">
                <a:tc>
                  <a:txBody>
                    <a:bodyPr/>
                    <a:lstStyle/>
                    <a:p>
                      <a:pPr algn="ctr"/>
                      <a:r>
                        <a:rPr lang="en-US" sz="1600" dirty="0" smtClean="0">
                          <a:latin typeface="Calibri" pitchFamily="34" charset="0"/>
                        </a:rPr>
                        <a:t>Academic Operations</a:t>
                      </a:r>
                      <a:endParaRPr lang="en-US" sz="1600" dirty="0">
                        <a:latin typeface="Calibri" pitchFamily="34"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smtClean="0">
                          <a:latin typeface="Calibri" pitchFamily="34" charset="0"/>
                        </a:rPr>
                        <a:t>Faculty Development</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smtClean="0">
                          <a:latin typeface="Calibri" pitchFamily="34" charset="0"/>
                        </a:rPr>
                        <a:t>Student Preparation</a:t>
                      </a:r>
                    </a:p>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smtClean="0">
                          <a:latin typeface="Calibri" pitchFamily="34" charset="0"/>
                        </a:rPr>
                        <a:t>(Academic Readiness)</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smtClean="0">
                          <a:latin typeface="Calibri" pitchFamily="34" charset="0"/>
                        </a:rPr>
                        <a:t>Student Professional Development</a:t>
                      </a:r>
                    </a:p>
                  </a:txBody>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smtClean="0">
                          <a:latin typeface="Calibri" pitchFamily="34" charset="0"/>
                        </a:rPr>
                        <a:t>Institutional Effectiveness</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smtClean="0">
                          <a:latin typeface="Calibri" pitchFamily="34" charset="0"/>
                        </a:rPr>
                        <a:t>Faculty Performance</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smtClean="0">
                          <a:latin typeface="Calibri" pitchFamily="34" charset="0"/>
                        </a:rPr>
                        <a:t>Student Life</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smtClean="0">
                          <a:latin typeface="Calibri" pitchFamily="34" charset="0"/>
                        </a:rPr>
                        <a:t>Job Search Resource Development</a:t>
                      </a:r>
                    </a:p>
                  </a:txBody>
                  <a:tcPr/>
                </a:tc>
              </a:tr>
              <a:tr h="370840">
                <a:tc>
                  <a:txBody>
                    <a:bodyPr/>
                    <a:lstStyle/>
                    <a:p>
                      <a:pPr algn="ctr"/>
                      <a:r>
                        <a:rPr lang="en-US" sz="1600" dirty="0" smtClean="0">
                          <a:latin typeface="Calibri" pitchFamily="34" charset="0"/>
                        </a:rPr>
                        <a:t>Regulatory Compliance</a:t>
                      </a:r>
                      <a:endParaRPr lang="en-US" sz="1600" dirty="0">
                        <a:latin typeface="Calibri" pitchFamily="34"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smtClean="0">
                          <a:latin typeface="Calibri" pitchFamily="34" charset="0"/>
                        </a:rPr>
                        <a:t>Curriculum</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smtClean="0">
                          <a:latin typeface="Calibri" pitchFamily="34" charset="0"/>
                        </a:rPr>
                        <a:t>Assessment of Student Learning</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smtClean="0">
                          <a:latin typeface="Calibri" pitchFamily="34" charset="0"/>
                        </a:rPr>
                        <a:t>Employer Relations</a:t>
                      </a:r>
                    </a:p>
                  </a:txBody>
                  <a:tcPr/>
                </a:tc>
              </a:tr>
              <a:tr h="370840">
                <a:tc>
                  <a:txBody>
                    <a:bodyPr/>
                    <a:lstStyle/>
                    <a:p>
                      <a:pPr algn="ctr"/>
                      <a:r>
                        <a:rPr lang="en-US" sz="1600" dirty="0" smtClean="0">
                          <a:latin typeface="Calibri" pitchFamily="34" charset="0"/>
                        </a:rPr>
                        <a:t>Strategic Planning</a:t>
                      </a:r>
                      <a:endParaRPr lang="en-US" sz="1600" dirty="0">
                        <a:latin typeface="Calibri" pitchFamily="34" charset="0"/>
                      </a:endParaRPr>
                    </a:p>
                  </a:txBody>
                  <a:tcPr/>
                </a:tc>
                <a:tc>
                  <a:txBody>
                    <a:bodyPr/>
                    <a:lstStyle/>
                    <a:p>
                      <a:pPr algn="ctr"/>
                      <a:r>
                        <a:rPr lang="en-US" sz="1600" dirty="0" smtClean="0">
                          <a:latin typeface="Calibri" pitchFamily="34" charset="0"/>
                        </a:rPr>
                        <a:t>Delivery of Content</a:t>
                      </a:r>
                      <a:endParaRPr lang="en-US" sz="1600" dirty="0">
                        <a:latin typeface="Calibri" pitchFamily="34" charset="0"/>
                      </a:endParaRPr>
                    </a:p>
                  </a:txBody>
                  <a:tcPr/>
                </a:tc>
                <a:tc>
                  <a:txBody>
                    <a:bodyPr/>
                    <a:lstStyle/>
                    <a:p>
                      <a:pPr algn="ctr"/>
                      <a:r>
                        <a:rPr lang="en-US" sz="1600" dirty="0" smtClean="0">
                          <a:latin typeface="Calibri" pitchFamily="34" charset="0"/>
                        </a:rPr>
                        <a:t>Library/Learning Resources/ Tutoring</a:t>
                      </a:r>
                      <a:endParaRPr lang="en-US" sz="1600" dirty="0">
                        <a:latin typeface="Calibri" pitchFamily="34" charset="0"/>
                      </a:endParaRPr>
                    </a:p>
                  </a:txBody>
                  <a:tcPr/>
                </a:tc>
                <a:tc>
                  <a:txBody>
                    <a:bodyPr/>
                    <a:lstStyle/>
                    <a:p>
                      <a:pPr algn="ctr"/>
                      <a:r>
                        <a:rPr lang="en-US" sz="1600" dirty="0" smtClean="0">
                          <a:latin typeface="Calibri" pitchFamily="34" charset="0"/>
                        </a:rPr>
                        <a:t>Alumni Relations</a:t>
                      </a:r>
                      <a:endParaRPr lang="en-US" sz="1600" dirty="0">
                        <a:latin typeface="Calibri" pitchFamily="34" charset="0"/>
                      </a:endParaRPr>
                    </a:p>
                  </a:txBody>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smtClean="0">
                          <a:latin typeface="Calibri" pitchFamily="34" charset="0"/>
                        </a:rPr>
                        <a:t>Classroom Facilities</a:t>
                      </a:r>
                    </a:p>
                  </a:txBody>
                  <a:tcPr/>
                </a:tc>
                <a:tc>
                  <a:txBody>
                    <a:bodyPr/>
                    <a:lstStyle/>
                    <a:p>
                      <a:pPr algn="ctr"/>
                      <a:r>
                        <a:rPr lang="en-US" sz="1600" dirty="0" smtClean="0">
                          <a:latin typeface="Calibri" pitchFamily="34" charset="0"/>
                        </a:rPr>
                        <a:t>Classroom Facilities</a:t>
                      </a:r>
                      <a:endParaRPr lang="en-US" sz="1600" dirty="0">
                        <a:latin typeface="Calibri" pitchFamily="34" charset="0"/>
                      </a:endParaRPr>
                    </a:p>
                  </a:txBody>
                  <a:tcPr/>
                </a:tc>
                <a:tc>
                  <a:txBody>
                    <a:bodyPr/>
                    <a:lstStyle/>
                    <a:p>
                      <a:pPr algn="ctr"/>
                      <a:r>
                        <a:rPr lang="en-US" sz="1600" dirty="0" smtClean="0">
                          <a:latin typeface="Calibri" pitchFamily="34" charset="0"/>
                        </a:rPr>
                        <a:t>Registrar</a:t>
                      </a:r>
                      <a:endParaRPr lang="en-US" sz="1600" dirty="0">
                        <a:latin typeface="Calibri" pitchFamily="34" charset="0"/>
                      </a:endParaRPr>
                    </a:p>
                  </a:txBody>
                  <a:tcPr/>
                </a:tc>
                <a:tc>
                  <a:txBody>
                    <a:bodyPr/>
                    <a:lstStyle/>
                    <a:p>
                      <a:pPr algn="ctr"/>
                      <a:r>
                        <a:rPr lang="en-US" sz="1600" dirty="0" smtClean="0">
                          <a:latin typeface="Calibri" pitchFamily="34" charset="0"/>
                        </a:rPr>
                        <a:t>Student Records</a:t>
                      </a:r>
                      <a:endParaRPr lang="en-US" sz="1600" dirty="0">
                        <a:latin typeface="Calibri" pitchFamily="34" charset="0"/>
                      </a:endParaRPr>
                    </a:p>
                  </a:txBody>
                  <a:tcPr/>
                </a:tc>
              </a:tr>
              <a:tr h="370840">
                <a:tc>
                  <a:txBody>
                    <a:bodyPr/>
                    <a:lstStyle/>
                    <a:p>
                      <a:pPr algn="ctr"/>
                      <a:r>
                        <a:rPr lang="en-US" sz="1600" dirty="0" smtClean="0">
                          <a:latin typeface="Calibri" pitchFamily="34" charset="0"/>
                        </a:rPr>
                        <a:t>Metrics Management</a:t>
                      </a:r>
                      <a:endParaRPr lang="en-US" sz="1600" dirty="0">
                        <a:latin typeface="Calibri" pitchFamily="34" charset="0"/>
                      </a:endParaRPr>
                    </a:p>
                  </a:txBody>
                  <a:tcPr/>
                </a:tc>
                <a:tc>
                  <a:txBody>
                    <a:bodyPr/>
                    <a:lstStyle/>
                    <a:p>
                      <a:pPr algn="ctr"/>
                      <a:r>
                        <a:rPr lang="en-US" sz="1600" dirty="0" smtClean="0">
                          <a:latin typeface="Calibri" pitchFamily="34" charset="0"/>
                        </a:rPr>
                        <a:t>Discipline</a:t>
                      </a:r>
                      <a:endParaRPr lang="en-US" sz="1600" dirty="0">
                        <a:latin typeface="Calibri" pitchFamily="34" charset="0"/>
                      </a:endParaRPr>
                    </a:p>
                  </a:txBody>
                  <a:tcPr/>
                </a:tc>
                <a:tc>
                  <a:txBody>
                    <a:bodyPr/>
                    <a:lstStyle/>
                    <a:p>
                      <a:pPr algn="ctr"/>
                      <a:r>
                        <a:rPr lang="en-US" sz="1600" dirty="0" smtClean="0">
                          <a:latin typeface="Calibri" pitchFamily="34" charset="0"/>
                        </a:rPr>
                        <a:t>Retention/Reenters</a:t>
                      </a:r>
                      <a:endParaRPr lang="en-US" sz="1600" dirty="0">
                        <a:latin typeface="Calibri" pitchFamily="34" charset="0"/>
                      </a:endParaRPr>
                    </a:p>
                  </a:txBody>
                  <a:tcPr/>
                </a:tc>
                <a:tc>
                  <a:txBody>
                    <a:bodyPr/>
                    <a:lstStyle/>
                    <a:p>
                      <a:pPr algn="ctr"/>
                      <a:r>
                        <a:rPr lang="en-US" sz="1600" dirty="0" smtClean="0">
                          <a:latin typeface="Calibri" pitchFamily="34" charset="0"/>
                        </a:rPr>
                        <a:t>Student Issues</a:t>
                      </a:r>
                      <a:endParaRPr lang="en-US" sz="1600" dirty="0">
                        <a:latin typeface="Calibri" pitchFamily="34" charset="0"/>
                      </a:endParaRPr>
                    </a:p>
                  </a:txBody>
                  <a:tcPr/>
                </a:tc>
              </a:tr>
              <a:tr h="370840">
                <a:tc>
                  <a:txBody>
                    <a:bodyPr/>
                    <a:lstStyle/>
                    <a:p>
                      <a:pPr algn="ctr"/>
                      <a:r>
                        <a:rPr lang="en-US" sz="1600" dirty="0" smtClean="0">
                          <a:latin typeface="Calibri" pitchFamily="34" charset="0"/>
                        </a:rPr>
                        <a:t>Advocacy</a:t>
                      </a:r>
                      <a:endParaRPr lang="en-US" sz="1600" dirty="0">
                        <a:latin typeface="Calibri" pitchFamily="34" charset="0"/>
                      </a:endParaRPr>
                    </a:p>
                  </a:txBody>
                  <a:tcPr/>
                </a:tc>
                <a:tc>
                  <a:txBody>
                    <a:bodyPr/>
                    <a:lstStyle/>
                    <a:p>
                      <a:pPr algn="ctr"/>
                      <a:r>
                        <a:rPr lang="en-US" sz="1600" dirty="0" smtClean="0">
                          <a:latin typeface="Calibri" pitchFamily="34" charset="0"/>
                        </a:rPr>
                        <a:t>Mentoring</a:t>
                      </a:r>
                      <a:endParaRPr lang="en-US" sz="1600" dirty="0">
                        <a:latin typeface="Calibri" pitchFamily="34" charset="0"/>
                      </a:endParaRPr>
                    </a:p>
                  </a:txBody>
                  <a:tcPr/>
                </a:tc>
                <a:tc>
                  <a:txBody>
                    <a:bodyPr/>
                    <a:lstStyle/>
                    <a:p>
                      <a:pPr algn="ctr"/>
                      <a:r>
                        <a:rPr lang="en-US" sz="1600" dirty="0" smtClean="0">
                          <a:latin typeface="Calibri" pitchFamily="34" charset="0"/>
                        </a:rPr>
                        <a:t>Mentoring</a:t>
                      </a:r>
                      <a:endParaRPr lang="en-US" sz="1600" dirty="0">
                        <a:latin typeface="Calibri" pitchFamily="34" charset="0"/>
                      </a:endParaRPr>
                    </a:p>
                  </a:txBody>
                  <a:tcPr/>
                </a:tc>
                <a:tc>
                  <a:txBody>
                    <a:bodyPr/>
                    <a:lstStyle/>
                    <a:p>
                      <a:pPr algn="ctr"/>
                      <a:r>
                        <a:rPr lang="en-US" sz="1600" dirty="0" smtClean="0">
                          <a:latin typeface="Calibri" pitchFamily="34" charset="0"/>
                        </a:rPr>
                        <a:t>Networking</a:t>
                      </a:r>
                      <a:endParaRPr lang="en-US" sz="1600" dirty="0">
                        <a:latin typeface="Calibri" pitchFamily="34" charset="0"/>
                      </a:endParaRPr>
                    </a:p>
                  </a:txBody>
                  <a:tcPr/>
                </a:tc>
              </a:tr>
            </a:tbl>
          </a:graphicData>
        </a:graphic>
      </p:graphicFrame>
      <p:pic>
        <p:nvPicPr>
          <p:cNvPr id="4" name="Picture 3" descr="secondary page logos.jpg"/>
          <p:cNvPicPr>
            <a:picLocks noChangeAspect="1"/>
          </p:cNvPicPr>
          <p:nvPr/>
        </p:nvPicPr>
        <p:blipFill>
          <a:blip r:embed="rId3" cstate="print"/>
          <a:stretch>
            <a:fillRect/>
          </a:stretch>
        </p:blipFill>
        <p:spPr>
          <a:xfrm>
            <a:off x="5029200" y="5980897"/>
            <a:ext cx="4114800" cy="877102"/>
          </a:xfrm>
          <a:prstGeom prst="rect">
            <a:avLst/>
          </a:prstGeom>
        </p:spPr>
      </p:pic>
    </p:spTree>
  </p:cSld>
  <p:clrMapOvr>
    <a:masterClrMapping/>
  </p:clrMapOvr>
  <p:transition>
    <p:random/>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152400"/>
            <a:ext cx="6705600" cy="1143000"/>
          </a:xfrm>
        </p:spPr>
        <p:txBody>
          <a:bodyPr/>
          <a:lstStyle/>
          <a:p>
            <a:pPr>
              <a:defRPr/>
            </a:pPr>
            <a:r>
              <a:rPr lang="en-US" dirty="0" smtClean="0">
                <a:solidFill>
                  <a:srgbClr val="1B4298"/>
                </a:solidFill>
                <a:latin typeface="Calibri" pitchFamily="34" charset="0"/>
              </a:rPr>
              <a:t>Leadership Opportunities</a:t>
            </a:r>
            <a:endParaRPr lang="en-US" dirty="0">
              <a:solidFill>
                <a:srgbClr val="1B4298"/>
              </a:solidFill>
              <a:latin typeface="Calibri" pitchFamily="34" charset="0"/>
            </a:endParaRPr>
          </a:p>
        </p:txBody>
      </p:sp>
      <p:sp>
        <p:nvSpPr>
          <p:cNvPr id="17411" name="Content Placeholder 3"/>
          <p:cNvSpPr>
            <a:spLocks noGrp="1"/>
          </p:cNvSpPr>
          <p:nvPr>
            <p:ph sz="half" idx="1"/>
          </p:nvPr>
        </p:nvSpPr>
        <p:spPr>
          <a:xfrm>
            <a:off x="5105400" y="2286000"/>
            <a:ext cx="4038600" cy="4343400"/>
          </a:xfrm>
        </p:spPr>
        <p:txBody>
          <a:bodyPr/>
          <a:lstStyle/>
          <a:p>
            <a:r>
              <a:rPr lang="en-US" dirty="0" smtClean="0"/>
              <a:t>Step into your leadership role</a:t>
            </a:r>
          </a:p>
          <a:p>
            <a:r>
              <a:rPr lang="en-US" dirty="0" smtClean="0"/>
              <a:t>Become fully engaged in the process</a:t>
            </a:r>
          </a:p>
          <a:p>
            <a:r>
              <a:rPr lang="en-US" dirty="0" smtClean="0"/>
              <a:t>Make a difference through education</a:t>
            </a:r>
          </a:p>
        </p:txBody>
      </p:sp>
      <p:grpSp>
        <p:nvGrpSpPr>
          <p:cNvPr id="3" name="Group 6"/>
          <p:cNvGrpSpPr>
            <a:grpSpLocks/>
          </p:cNvGrpSpPr>
          <p:nvPr/>
        </p:nvGrpSpPr>
        <p:grpSpPr bwMode="auto">
          <a:xfrm>
            <a:off x="1143000" y="1752600"/>
            <a:ext cx="3276600" cy="4191000"/>
            <a:chOff x="533400" y="1524000"/>
            <a:chExt cx="3561106" cy="4724400"/>
          </a:xfrm>
        </p:grpSpPr>
        <p:pic>
          <p:nvPicPr>
            <p:cNvPr id="17413" name="Picture 2"/>
            <p:cNvPicPr>
              <a:picLocks noChangeAspect="1" noChangeArrowheads="1"/>
            </p:cNvPicPr>
            <p:nvPr/>
          </p:nvPicPr>
          <p:blipFill>
            <a:blip r:embed="rId3" cstate="print"/>
            <a:srcRect/>
            <a:stretch>
              <a:fillRect/>
            </a:stretch>
          </p:blipFill>
          <p:spPr bwMode="auto">
            <a:xfrm>
              <a:off x="533400" y="1524000"/>
              <a:ext cx="3561106" cy="4724400"/>
            </a:xfrm>
            <a:prstGeom prst="rect">
              <a:avLst/>
            </a:prstGeom>
            <a:noFill/>
            <a:ln w="9525">
              <a:noFill/>
              <a:miter lim="800000"/>
              <a:headEnd/>
              <a:tailEnd/>
            </a:ln>
          </p:spPr>
        </p:pic>
        <p:sp>
          <p:nvSpPr>
            <p:cNvPr id="6" name="Rectangle 5"/>
            <p:cNvSpPr/>
            <p:nvPr/>
          </p:nvSpPr>
          <p:spPr>
            <a:xfrm>
              <a:off x="762871" y="5128145"/>
              <a:ext cx="3046954" cy="921616"/>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4800" dirty="0">
                  <a:solidFill>
                    <a:schemeClr val="tx1"/>
                  </a:solidFill>
                  <a:latin typeface="Impact" pitchFamily="34" charset="0"/>
                </a:rPr>
                <a:t>TO </a:t>
              </a:r>
              <a:r>
                <a:rPr lang="en-US" sz="5400" dirty="0">
                  <a:solidFill>
                    <a:schemeClr val="accent2"/>
                  </a:solidFill>
                  <a:latin typeface="Impact" pitchFamily="34" charset="0"/>
                </a:rPr>
                <a:t>LEAD</a:t>
              </a:r>
              <a:endParaRPr lang="en-US" sz="4800" dirty="0">
                <a:solidFill>
                  <a:schemeClr val="accent2"/>
                </a:solidFill>
                <a:latin typeface="Impact" pitchFamily="34" charset="0"/>
              </a:endParaRPr>
            </a:p>
          </p:txBody>
        </p:sp>
      </p:grpSp>
      <p:pic>
        <p:nvPicPr>
          <p:cNvPr id="7" name="Picture 6" descr="secondary page logos.jpg"/>
          <p:cNvPicPr>
            <a:picLocks noChangeAspect="1"/>
          </p:cNvPicPr>
          <p:nvPr/>
        </p:nvPicPr>
        <p:blipFill>
          <a:blip r:embed="rId4" cstate="print"/>
          <a:stretch>
            <a:fillRect/>
          </a:stretch>
        </p:blipFill>
        <p:spPr>
          <a:xfrm>
            <a:off x="5029200" y="5980897"/>
            <a:ext cx="4114800" cy="877102"/>
          </a:xfrm>
          <a:prstGeom prst="rect">
            <a:avLst/>
          </a:prstGeom>
        </p:spPr>
      </p:pic>
    </p:spTree>
  </p:cSld>
  <p:clrMapOvr>
    <a:masterClrMapping/>
  </p:clrMapOvr>
  <p:transition>
    <p:random/>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16" descr="Attributes.png"/>
          <p:cNvPicPr>
            <a:picLocks noChangeAspect="1"/>
          </p:cNvPicPr>
          <p:nvPr/>
        </p:nvPicPr>
        <p:blipFill>
          <a:blip r:embed="rId3" cstate="print"/>
          <a:srcRect/>
          <a:stretch>
            <a:fillRect/>
          </a:stretch>
        </p:blipFill>
        <p:spPr bwMode="auto">
          <a:xfrm>
            <a:off x="1828800" y="838200"/>
            <a:ext cx="5722938" cy="5534025"/>
          </a:xfrm>
          <a:prstGeom prst="rect">
            <a:avLst/>
          </a:prstGeom>
          <a:noFill/>
          <a:ln w="9525">
            <a:noFill/>
            <a:miter lim="800000"/>
            <a:headEnd/>
            <a:tailEnd/>
          </a:ln>
        </p:spPr>
      </p:pic>
      <p:sp>
        <p:nvSpPr>
          <p:cNvPr id="2" name="Title 1"/>
          <p:cNvSpPr>
            <a:spLocks noGrp="1"/>
          </p:cNvSpPr>
          <p:nvPr>
            <p:ph type="title"/>
          </p:nvPr>
        </p:nvSpPr>
        <p:spPr>
          <a:xfrm>
            <a:off x="2133600" y="304800"/>
            <a:ext cx="5562600" cy="609600"/>
          </a:xfrm>
        </p:spPr>
        <p:txBody>
          <a:bodyPr/>
          <a:lstStyle/>
          <a:p>
            <a:pPr>
              <a:defRPr/>
            </a:pPr>
            <a:r>
              <a:rPr lang="en-US" dirty="0" smtClean="0">
                <a:solidFill>
                  <a:srgbClr val="1B4298"/>
                </a:solidFill>
                <a:latin typeface="Calibri" pitchFamily="34" charset="0"/>
              </a:rPr>
              <a:t>Leadership Study</a:t>
            </a:r>
            <a:endParaRPr lang="en-US" dirty="0">
              <a:solidFill>
                <a:srgbClr val="1B4298"/>
              </a:solidFill>
              <a:latin typeface="Calibri" pitchFamily="34" charset="0"/>
            </a:endParaRPr>
          </a:p>
        </p:txBody>
      </p:sp>
      <p:sp>
        <p:nvSpPr>
          <p:cNvPr id="15" name="Rectangle 14"/>
          <p:cNvSpPr/>
          <p:nvPr/>
        </p:nvSpPr>
        <p:spPr>
          <a:xfrm>
            <a:off x="381000" y="6324600"/>
            <a:ext cx="4495800" cy="461665"/>
          </a:xfrm>
          <a:prstGeom prst="rect">
            <a:avLst/>
          </a:prstGeom>
        </p:spPr>
        <p:txBody>
          <a:bodyPr wrap="square">
            <a:spAutoFit/>
          </a:bodyPr>
          <a:lstStyle/>
          <a:p>
            <a:pPr algn="ctr">
              <a:defRPr/>
            </a:pPr>
            <a:r>
              <a:rPr lang="en-US" sz="1200" b="1" i="1" dirty="0">
                <a:solidFill>
                  <a:schemeClr val="accent3">
                    <a:lumMod val="75000"/>
                  </a:schemeClr>
                </a:solidFill>
                <a:latin typeface="+mn-lt"/>
              </a:rPr>
              <a:t>Photo source: http://farm3.static.flickr.com/2289/2137737248_e9f3e429d1.jpg</a:t>
            </a:r>
          </a:p>
        </p:txBody>
      </p:sp>
      <p:pic>
        <p:nvPicPr>
          <p:cNvPr id="5" name="Picture 4" descr="secondary page logos.jpg"/>
          <p:cNvPicPr>
            <a:picLocks noChangeAspect="1"/>
          </p:cNvPicPr>
          <p:nvPr/>
        </p:nvPicPr>
        <p:blipFill>
          <a:blip r:embed="rId4" cstate="print"/>
          <a:stretch>
            <a:fillRect/>
          </a:stretch>
        </p:blipFill>
        <p:spPr>
          <a:xfrm>
            <a:off x="5029200" y="5980897"/>
            <a:ext cx="4114800" cy="877102"/>
          </a:xfrm>
          <a:prstGeom prst="rect">
            <a:avLst/>
          </a:prstGeom>
        </p:spPr>
      </p:pic>
    </p:spTree>
  </p:cSld>
  <p:clrMapOvr>
    <a:masterClrMapping/>
  </p:clrMapOvr>
  <p:transition>
    <p:random/>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44000" cy="1066800"/>
          </a:xfrm>
        </p:spPr>
        <p:txBody>
          <a:bodyPr/>
          <a:lstStyle/>
          <a:p>
            <a:pPr>
              <a:defRPr/>
            </a:pPr>
            <a:r>
              <a:rPr lang="en-US" dirty="0" smtClean="0">
                <a:solidFill>
                  <a:srgbClr val="0070C0"/>
                </a:solidFill>
                <a:latin typeface="Calibri" pitchFamily="34" charset="0"/>
              </a:rPr>
              <a:t>Leadership Profile </a:t>
            </a:r>
            <a:endParaRPr lang="en-US" dirty="0">
              <a:solidFill>
                <a:srgbClr val="0070C0"/>
              </a:solidFill>
              <a:latin typeface="Calibri" pitchFamily="34" charset="0"/>
            </a:endParaRPr>
          </a:p>
        </p:txBody>
      </p:sp>
      <p:sp>
        <p:nvSpPr>
          <p:cNvPr id="19459" name="Content Placeholder 2"/>
          <p:cNvSpPr>
            <a:spLocks noGrp="1"/>
          </p:cNvSpPr>
          <p:nvPr>
            <p:ph idx="1"/>
          </p:nvPr>
        </p:nvSpPr>
        <p:spPr>
          <a:xfrm>
            <a:off x="990600" y="1828800"/>
            <a:ext cx="7543800" cy="4114800"/>
          </a:xfrm>
        </p:spPr>
        <p:txBody>
          <a:bodyPr/>
          <a:lstStyle/>
          <a:p>
            <a:r>
              <a:rPr lang="en-US" dirty="0" smtClean="0">
                <a:solidFill>
                  <a:srgbClr val="000A1E"/>
                </a:solidFill>
              </a:rPr>
              <a:t>Average years of experience = 22.5 years</a:t>
            </a:r>
          </a:p>
          <a:p>
            <a:r>
              <a:rPr lang="en-US" dirty="0" smtClean="0">
                <a:solidFill>
                  <a:srgbClr val="000A1E"/>
                </a:solidFill>
              </a:rPr>
              <a:t>Average number of direct reports = 6.6</a:t>
            </a:r>
          </a:p>
          <a:p>
            <a:r>
              <a:rPr lang="en-US" dirty="0" smtClean="0">
                <a:solidFill>
                  <a:srgbClr val="000A1E"/>
                </a:solidFill>
              </a:rPr>
              <a:t>Highest degree level earned = Masters</a:t>
            </a:r>
          </a:p>
          <a:p>
            <a:r>
              <a:rPr lang="en-US" dirty="0" smtClean="0">
                <a:solidFill>
                  <a:srgbClr val="000A1E"/>
                </a:solidFill>
              </a:rPr>
              <a:t>Job titles held = 44 unduplicated</a:t>
            </a:r>
          </a:p>
          <a:p>
            <a:r>
              <a:rPr lang="en-US" dirty="0" smtClean="0">
                <a:solidFill>
                  <a:srgbClr val="000A1E"/>
                </a:solidFill>
              </a:rPr>
              <a:t>Annual gross revenue = range 5 million – over 250 million</a:t>
            </a:r>
          </a:p>
          <a:p>
            <a:endParaRPr lang="en-US" dirty="0" smtClean="0"/>
          </a:p>
        </p:txBody>
      </p:sp>
      <p:pic>
        <p:nvPicPr>
          <p:cNvPr id="4" name="Picture 3" descr="secondary page logos.jpg"/>
          <p:cNvPicPr>
            <a:picLocks noChangeAspect="1"/>
          </p:cNvPicPr>
          <p:nvPr/>
        </p:nvPicPr>
        <p:blipFill>
          <a:blip r:embed="rId3" cstate="print"/>
          <a:stretch>
            <a:fillRect/>
          </a:stretch>
        </p:blipFill>
        <p:spPr>
          <a:xfrm>
            <a:off x="5029200" y="5980897"/>
            <a:ext cx="4114800" cy="877102"/>
          </a:xfrm>
          <a:prstGeom prst="rect">
            <a:avLst/>
          </a:prstGeom>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9459">
                                            <p:txEl>
                                              <p:pRg st="0" end="0"/>
                                            </p:txEl>
                                          </p:spTgt>
                                        </p:tgtEl>
                                        <p:attrNameLst>
                                          <p:attrName>style.visibility</p:attrName>
                                        </p:attrNameLst>
                                      </p:cBhvr>
                                      <p:to>
                                        <p:strVal val="visible"/>
                                      </p:to>
                                    </p:set>
                                    <p:animEffect transition="in" filter="wipe(down)">
                                      <p:cBhvr>
                                        <p:cTn id="7" dur="500"/>
                                        <p:tgtEl>
                                          <p:spTgt spid="1945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9459">
                                            <p:txEl>
                                              <p:pRg st="1" end="1"/>
                                            </p:txEl>
                                          </p:spTgt>
                                        </p:tgtEl>
                                        <p:attrNameLst>
                                          <p:attrName>style.visibility</p:attrName>
                                        </p:attrNameLst>
                                      </p:cBhvr>
                                      <p:to>
                                        <p:strVal val="visible"/>
                                      </p:to>
                                    </p:set>
                                    <p:animEffect transition="in" filter="wipe(down)">
                                      <p:cBhvr>
                                        <p:cTn id="12" dur="500"/>
                                        <p:tgtEl>
                                          <p:spTgt spid="1945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9459">
                                            <p:txEl>
                                              <p:pRg st="2" end="2"/>
                                            </p:txEl>
                                          </p:spTgt>
                                        </p:tgtEl>
                                        <p:attrNameLst>
                                          <p:attrName>style.visibility</p:attrName>
                                        </p:attrNameLst>
                                      </p:cBhvr>
                                      <p:to>
                                        <p:strVal val="visible"/>
                                      </p:to>
                                    </p:set>
                                    <p:animEffect transition="in" filter="wipe(down)">
                                      <p:cBhvr>
                                        <p:cTn id="17" dur="500"/>
                                        <p:tgtEl>
                                          <p:spTgt spid="1945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9459">
                                            <p:txEl>
                                              <p:pRg st="3" end="3"/>
                                            </p:txEl>
                                          </p:spTgt>
                                        </p:tgtEl>
                                        <p:attrNameLst>
                                          <p:attrName>style.visibility</p:attrName>
                                        </p:attrNameLst>
                                      </p:cBhvr>
                                      <p:to>
                                        <p:strVal val="visible"/>
                                      </p:to>
                                    </p:set>
                                    <p:animEffect transition="in" filter="wipe(down)">
                                      <p:cBhvr>
                                        <p:cTn id="22" dur="500"/>
                                        <p:tgtEl>
                                          <p:spTgt spid="1945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9459">
                                            <p:txEl>
                                              <p:pRg st="4" end="4"/>
                                            </p:txEl>
                                          </p:spTgt>
                                        </p:tgtEl>
                                        <p:attrNameLst>
                                          <p:attrName>style.visibility</p:attrName>
                                        </p:attrNameLst>
                                      </p:cBhvr>
                                      <p:to>
                                        <p:strVal val="visible"/>
                                      </p:to>
                                    </p:set>
                                    <p:animEffect transition="in" filter="wipe(down)">
                                      <p:cBhvr>
                                        <p:cTn id="27" dur="500"/>
                                        <p:tgtEl>
                                          <p:spTgt spid="1945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209800" y="152400"/>
            <a:ext cx="5562600" cy="1143000"/>
          </a:xfrm>
        </p:spPr>
        <p:txBody>
          <a:bodyPr/>
          <a:lstStyle/>
          <a:p>
            <a:pPr>
              <a:defRPr/>
            </a:pPr>
            <a:r>
              <a:rPr lang="en-US" dirty="0" smtClean="0">
                <a:solidFill>
                  <a:srgbClr val="0070C0"/>
                </a:solidFill>
                <a:latin typeface="Calibri" pitchFamily="34" charset="0"/>
              </a:rPr>
              <a:t>Thinking Style</a:t>
            </a:r>
            <a:endParaRPr lang="en-US" dirty="0">
              <a:solidFill>
                <a:srgbClr val="0070C0"/>
              </a:solidFill>
              <a:latin typeface="Calibri" pitchFamily="34" charset="0"/>
            </a:endParaRPr>
          </a:p>
        </p:txBody>
      </p:sp>
      <p:graphicFrame>
        <p:nvGraphicFramePr>
          <p:cNvPr id="6" name="Content Placeholder 5"/>
          <p:cNvGraphicFramePr>
            <a:graphicFrameLocks noGrp="1"/>
          </p:cNvGraphicFramePr>
          <p:nvPr>
            <p:ph idx="4294967295"/>
          </p:nvPr>
        </p:nvGraphicFramePr>
        <p:xfrm>
          <a:off x="1295401" y="1752599"/>
          <a:ext cx="7315199" cy="3868819"/>
        </p:xfrm>
        <a:graphic>
          <a:graphicData uri="http://schemas.openxmlformats.org/drawingml/2006/table">
            <a:tbl>
              <a:tblPr firstRow="1" bandRow="1">
                <a:tableStyleId>{5C22544A-7EE6-4342-B048-85BDC9FD1C3A}</a:tableStyleId>
              </a:tblPr>
              <a:tblGrid>
                <a:gridCol w="2958568"/>
                <a:gridCol w="1507196"/>
                <a:gridCol w="1451372"/>
                <a:gridCol w="1398063"/>
              </a:tblGrid>
              <a:tr h="499831">
                <a:tc>
                  <a:txBody>
                    <a:bodyPr/>
                    <a:lstStyle/>
                    <a:p>
                      <a:pPr algn="ctr"/>
                      <a:endParaRPr lang="en-US" dirty="0">
                        <a:solidFill>
                          <a:srgbClr val="000A1E"/>
                        </a:solidFill>
                      </a:endParaRPr>
                    </a:p>
                  </a:txBody>
                  <a:tcPr>
                    <a:solidFill>
                      <a:schemeClr val="accent2">
                        <a:lumMod val="20000"/>
                        <a:lumOff val="80000"/>
                      </a:schemeClr>
                    </a:solidFill>
                  </a:tcPr>
                </a:tc>
                <a:tc>
                  <a:txBody>
                    <a:bodyPr/>
                    <a:lstStyle/>
                    <a:p>
                      <a:pPr algn="ctr"/>
                      <a:r>
                        <a:rPr lang="en-US" sz="2000" dirty="0" smtClean="0">
                          <a:solidFill>
                            <a:srgbClr val="000A1E"/>
                          </a:solidFill>
                        </a:rPr>
                        <a:t>Low</a:t>
                      </a:r>
                      <a:endParaRPr lang="en-US" sz="2000" dirty="0">
                        <a:solidFill>
                          <a:srgbClr val="000A1E"/>
                        </a:solidFill>
                      </a:endParaRPr>
                    </a:p>
                  </a:txBody>
                  <a:tcPr>
                    <a:solidFill>
                      <a:schemeClr val="accent2">
                        <a:lumMod val="20000"/>
                        <a:lumOff val="80000"/>
                      </a:schemeClr>
                    </a:solidFill>
                  </a:tcPr>
                </a:tc>
                <a:tc>
                  <a:txBody>
                    <a:bodyPr/>
                    <a:lstStyle/>
                    <a:p>
                      <a:pPr algn="ctr"/>
                      <a:r>
                        <a:rPr lang="en-US" sz="2000" dirty="0" smtClean="0">
                          <a:solidFill>
                            <a:srgbClr val="000A1E"/>
                          </a:solidFill>
                        </a:rPr>
                        <a:t>Mid</a:t>
                      </a:r>
                      <a:endParaRPr lang="en-US" sz="2000" dirty="0">
                        <a:solidFill>
                          <a:srgbClr val="000A1E"/>
                        </a:solidFill>
                      </a:endParaRPr>
                    </a:p>
                  </a:txBody>
                  <a:tcPr>
                    <a:solidFill>
                      <a:schemeClr val="accent2">
                        <a:lumMod val="20000"/>
                        <a:lumOff val="80000"/>
                      </a:schemeClr>
                    </a:solidFill>
                  </a:tcPr>
                </a:tc>
                <a:tc>
                  <a:txBody>
                    <a:bodyPr/>
                    <a:lstStyle/>
                    <a:p>
                      <a:pPr algn="ctr"/>
                      <a:r>
                        <a:rPr lang="en-US" sz="2000" dirty="0" smtClean="0">
                          <a:solidFill>
                            <a:srgbClr val="000A1E"/>
                          </a:solidFill>
                        </a:rPr>
                        <a:t>High</a:t>
                      </a:r>
                      <a:endParaRPr lang="en-US" sz="2000" dirty="0">
                        <a:solidFill>
                          <a:srgbClr val="000A1E"/>
                        </a:solidFill>
                      </a:endParaRPr>
                    </a:p>
                  </a:txBody>
                  <a:tcPr>
                    <a:solidFill>
                      <a:schemeClr val="accent2">
                        <a:lumMod val="20000"/>
                        <a:lumOff val="80000"/>
                      </a:schemeClr>
                    </a:solidFill>
                  </a:tcPr>
                </a:tc>
              </a:tr>
              <a:tr h="556499">
                <a:tc>
                  <a:txBody>
                    <a:bodyPr/>
                    <a:lstStyle/>
                    <a:p>
                      <a:r>
                        <a:rPr lang="en-US" sz="2400" dirty="0" smtClean="0"/>
                        <a:t>Learning Index</a:t>
                      </a:r>
                      <a:endParaRPr lang="en-US" sz="2400" dirty="0"/>
                    </a:p>
                  </a:txBody>
                  <a:tcPr/>
                </a:tc>
                <a:tc>
                  <a:txBody>
                    <a:bodyPr/>
                    <a:lstStyle/>
                    <a:p>
                      <a:pPr>
                        <a:buFont typeface="Wingdings" pitchFamily="2" charset="2"/>
                        <a:buChar char="ü"/>
                      </a:pPr>
                      <a:endParaRPr lang="en-US" dirty="0"/>
                    </a:p>
                  </a:txBody>
                  <a:tcPr/>
                </a:tc>
                <a:tc>
                  <a:txBody>
                    <a:bodyPr/>
                    <a:lstStyle/>
                    <a:p>
                      <a:pPr>
                        <a:buFontTx/>
                        <a:buNone/>
                      </a:pPr>
                      <a:endParaRPr lang="en-US" dirty="0"/>
                    </a:p>
                  </a:txBody>
                  <a:tcPr/>
                </a:tc>
                <a:tc>
                  <a:txBody>
                    <a:bodyPr/>
                    <a:lstStyle/>
                    <a:p>
                      <a:endParaRPr lang="en-US" dirty="0"/>
                    </a:p>
                  </a:txBody>
                  <a:tcPr/>
                </a:tc>
              </a:tr>
              <a:tr h="499831">
                <a:tc>
                  <a:txBody>
                    <a:bodyPr/>
                    <a:lstStyle/>
                    <a:p>
                      <a:r>
                        <a:rPr lang="en-US" sz="2400" dirty="0" smtClean="0"/>
                        <a:t>Verbal Skill</a:t>
                      </a:r>
                      <a:endParaRPr lang="en-US" sz="2400" dirty="0"/>
                    </a:p>
                  </a:txBody>
                  <a:tcPr/>
                </a:tc>
                <a:tc>
                  <a:txBody>
                    <a:bodyPr/>
                    <a:lstStyle/>
                    <a:p>
                      <a:endParaRPr lang="en-US" dirty="0"/>
                    </a:p>
                  </a:txBody>
                  <a:tcPr/>
                </a:tc>
                <a:tc>
                  <a:txBody>
                    <a:bodyPr/>
                    <a:lstStyle/>
                    <a:p>
                      <a:endParaRPr lang="en-US" dirty="0"/>
                    </a:p>
                  </a:txBody>
                  <a:tcPr/>
                </a:tc>
                <a:tc>
                  <a:txBody>
                    <a:bodyPr/>
                    <a:lstStyle/>
                    <a:p>
                      <a:endParaRPr lang="en-US" dirty="0"/>
                    </a:p>
                  </a:txBody>
                  <a:tcPr/>
                </a:tc>
              </a:tr>
              <a:tr h="874641">
                <a:tc>
                  <a:txBody>
                    <a:bodyPr/>
                    <a:lstStyle/>
                    <a:p>
                      <a:r>
                        <a:rPr lang="en-US" sz="2400" dirty="0" smtClean="0"/>
                        <a:t>Verbal Reasoning</a:t>
                      </a:r>
                      <a:endParaRPr lang="en-US" sz="2400" dirty="0"/>
                    </a:p>
                  </a:txBody>
                  <a:tcPr/>
                </a:tc>
                <a:tc>
                  <a:txBody>
                    <a:bodyPr/>
                    <a:lstStyle/>
                    <a:p>
                      <a:endParaRPr lang="en-US" dirty="0"/>
                    </a:p>
                  </a:txBody>
                  <a:tcPr/>
                </a:tc>
                <a:tc>
                  <a:txBody>
                    <a:bodyPr/>
                    <a:lstStyle/>
                    <a:p>
                      <a:endParaRPr lang="en-US" dirty="0"/>
                    </a:p>
                  </a:txBody>
                  <a:tcPr/>
                </a:tc>
                <a:tc>
                  <a:txBody>
                    <a:bodyPr/>
                    <a:lstStyle/>
                    <a:p>
                      <a:endParaRPr lang="en-US" dirty="0"/>
                    </a:p>
                  </a:txBody>
                  <a:tcPr/>
                </a:tc>
              </a:tr>
              <a:tr h="563376">
                <a:tc>
                  <a:txBody>
                    <a:bodyPr/>
                    <a:lstStyle/>
                    <a:p>
                      <a:r>
                        <a:rPr lang="en-US" sz="2400" dirty="0" smtClean="0"/>
                        <a:t>Numerical Ability</a:t>
                      </a:r>
                      <a:endParaRPr lang="en-US" sz="2400" dirty="0"/>
                    </a:p>
                  </a:txBody>
                  <a:tcPr/>
                </a:tc>
                <a:tc>
                  <a:txBody>
                    <a:bodyPr/>
                    <a:lstStyle/>
                    <a:p>
                      <a:endParaRPr lang="en-US" dirty="0"/>
                    </a:p>
                  </a:txBody>
                  <a:tcPr/>
                </a:tc>
                <a:tc>
                  <a:txBody>
                    <a:bodyPr/>
                    <a:lstStyle/>
                    <a:p>
                      <a:endParaRPr lang="en-US" dirty="0"/>
                    </a:p>
                  </a:txBody>
                  <a:tcPr/>
                </a:tc>
                <a:tc>
                  <a:txBody>
                    <a:bodyPr/>
                    <a:lstStyle/>
                    <a:p>
                      <a:endParaRPr lang="en-US" dirty="0"/>
                    </a:p>
                  </a:txBody>
                  <a:tcPr/>
                </a:tc>
              </a:tr>
              <a:tr h="874641">
                <a:tc>
                  <a:txBody>
                    <a:bodyPr/>
                    <a:lstStyle/>
                    <a:p>
                      <a:r>
                        <a:rPr lang="en-US" sz="2400" dirty="0" smtClean="0"/>
                        <a:t>Numeric Reasoning</a:t>
                      </a:r>
                      <a:endParaRPr lang="en-US" sz="2400" dirty="0"/>
                    </a:p>
                  </a:txBody>
                  <a:tcPr/>
                </a:tc>
                <a:tc>
                  <a:txBody>
                    <a:bodyPr/>
                    <a:lstStyle/>
                    <a:p>
                      <a:endParaRPr lang="en-US" dirty="0"/>
                    </a:p>
                  </a:txBody>
                  <a:tcPr/>
                </a:tc>
                <a:tc>
                  <a:txBody>
                    <a:bodyPr/>
                    <a:lstStyle/>
                    <a:p>
                      <a:endParaRPr lang="en-US" dirty="0"/>
                    </a:p>
                  </a:txBody>
                  <a:tcPr/>
                </a:tc>
                <a:tc>
                  <a:txBody>
                    <a:bodyPr/>
                    <a:lstStyle/>
                    <a:p>
                      <a:endParaRPr lang="en-US" dirty="0"/>
                    </a:p>
                  </a:txBody>
                  <a:tcPr/>
                </a:tc>
              </a:tr>
            </a:tbl>
          </a:graphicData>
        </a:graphic>
      </p:graphicFrame>
      <p:pic>
        <p:nvPicPr>
          <p:cNvPr id="20520" name="Picture 4" descr="C:\Documents and Settings\Terri\Local Settings\Temporary Internet Files\Content.IE5\2N4S50P9\MCj04325300000[1].png"/>
          <p:cNvPicPr>
            <a:picLocks noChangeAspect="1" noChangeArrowheads="1"/>
          </p:cNvPicPr>
          <p:nvPr/>
        </p:nvPicPr>
        <p:blipFill>
          <a:blip r:embed="rId3" cstate="print"/>
          <a:srcRect/>
          <a:stretch>
            <a:fillRect/>
          </a:stretch>
        </p:blipFill>
        <p:spPr bwMode="auto">
          <a:xfrm>
            <a:off x="7162800" y="2514600"/>
            <a:ext cx="517525" cy="355600"/>
          </a:xfrm>
          <a:prstGeom prst="rect">
            <a:avLst/>
          </a:prstGeom>
          <a:noFill/>
          <a:ln w="9525">
            <a:noFill/>
            <a:miter lim="800000"/>
            <a:headEnd/>
            <a:tailEnd/>
          </a:ln>
        </p:spPr>
      </p:pic>
      <p:pic>
        <p:nvPicPr>
          <p:cNvPr id="20521" name="Picture 4" descr="C:\Documents and Settings\Terri\Local Settings\Temporary Internet Files\Content.IE5\2N4S50P9\MCj04325300000[1].png"/>
          <p:cNvPicPr>
            <a:picLocks noChangeAspect="1" noChangeArrowheads="1"/>
          </p:cNvPicPr>
          <p:nvPr/>
        </p:nvPicPr>
        <p:blipFill>
          <a:blip r:embed="rId3" cstate="print"/>
          <a:srcRect/>
          <a:stretch>
            <a:fillRect/>
          </a:stretch>
        </p:blipFill>
        <p:spPr bwMode="auto">
          <a:xfrm>
            <a:off x="7772400" y="2971800"/>
            <a:ext cx="517525" cy="381000"/>
          </a:xfrm>
          <a:prstGeom prst="rect">
            <a:avLst/>
          </a:prstGeom>
          <a:noFill/>
          <a:ln w="9525">
            <a:noFill/>
            <a:miter lim="800000"/>
            <a:headEnd/>
            <a:tailEnd/>
          </a:ln>
        </p:spPr>
      </p:pic>
      <p:pic>
        <p:nvPicPr>
          <p:cNvPr id="20522" name="Picture 4" descr="C:\Documents and Settings\Terri\Local Settings\Temporary Internet Files\Content.IE5\2N4S50P9\MCj04325300000[1].png"/>
          <p:cNvPicPr>
            <a:picLocks noChangeAspect="1" noChangeArrowheads="1"/>
          </p:cNvPicPr>
          <p:nvPr/>
        </p:nvPicPr>
        <p:blipFill>
          <a:blip r:embed="rId3" cstate="print"/>
          <a:srcRect/>
          <a:stretch>
            <a:fillRect/>
          </a:stretch>
        </p:blipFill>
        <p:spPr bwMode="auto">
          <a:xfrm>
            <a:off x="6629400" y="3505200"/>
            <a:ext cx="517525" cy="355600"/>
          </a:xfrm>
          <a:prstGeom prst="rect">
            <a:avLst/>
          </a:prstGeom>
          <a:noFill/>
          <a:ln w="9525">
            <a:noFill/>
            <a:miter lim="800000"/>
            <a:headEnd/>
            <a:tailEnd/>
          </a:ln>
        </p:spPr>
      </p:pic>
      <p:pic>
        <p:nvPicPr>
          <p:cNvPr id="20523" name="Picture 4" descr="C:\Documents and Settings\Terri\Local Settings\Temporary Internet Files\Content.IE5\2N4S50P9\MCj04325300000[1].png"/>
          <p:cNvPicPr>
            <a:picLocks noChangeAspect="1" noChangeArrowheads="1"/>
          </p:cNvPicPr>
          <p:nvPr/>
        </p:nvPicPr>
        <p:blipFill>
          <a:blip r:embed="rId3" cstate="print"/>
          <a:srcRect/>
          <a:stretch>
            <a:fillRect/>
          </a:stretch>
        </p:blipFill>
        <p:spPr bwMode="auto">
          <a:xfrm>
            <a:off x="6629400" y="4114800"/>
            <a:ext cx="517525" cy="355600"/>
          </a:xfrm>
          <a:prstGeom prst="rect">
            <a:avLst/>
          </a:prstGeom>
          <a:noFill/>
          <a:ln w="9525">
            <a:noFill/>
            <a:miter lim="800000"/>
            <a:headEnd/>
            <a:tailEnd/>
          </a:ln>
        </p:spPr>
      </p:pic>
      <p:pic>
        <p:nvPicPr>
          <p:cNvPr id="20524" name="Picture 4" descr="C:\Documents and Settings\Terri\Local Settings\Temporary Internet Files\Content.IE5\2N4S50P9\MCj04325300000[1].png"/>
          <p:cNvPicPr>
            <a:picLocks noChangeAspect="1" noChangeArrowheads="1"/>
          </p:cNvPicPr>
          <p:nvPr/>
        </p:nvPicPr>
        <p:blipFill>
          <a:blip r:embed="rId3" cstate="print"/>
          <a:srcRect/>
          <a:stretch>
            <a:fillRect/>
          </a:stretch>
        </p:blipFill>
        <p:spPr bwMode="auto">
          <a:xfrm>
            <a:off x="7772400" y="4648200"/>
            <a:ext cx="517525" cy="355600"/>
          </a:xfrm>
          <a:prstGeom prst="rect">
            <a:avLst/>
          </a:prstGeom>
          <a:noFill/>
          <a:ln w="9525">
            <a:noFill/>
            <a:miter lim="800000"/>
            <a:headEnd/>
            <a:tailEnd/>
          </a:ln>
        </p:spPr>
      </p:pic>
      <p:pic>
        <p:nvPicPr>
          <p:cNvPr id="9" name="Picture 8" descr="secondary page logos.jpg"/>
          <p:cNvPicPr>
            <a:picLocks noChangeAspect="1"/>
          </p:cNvPicPr>
          <p:nvPr/>
        </p:nvPicPr>
        <p:blipFill>
          <a:blip r:embed="rId4" cstate="print"/>
          <a:stretch>
            <a:fillRect/>
          </a:stretch>
        </p:blipFill>
        <p:spPr>
          <a:xfrm>
            <a:off x="5029200" y="5980897"/>
            <a:ext cx="4114800" cy="877102"/>
          </a:xfrm>
          <a:prstGeom prst="rect">
            <a:avLst/>
          </a:prstGeom>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0520"/>
                                        </p:tgtEl>
                                        <p:attrNameLst>
                                          <p:attrName>style.visibility</p:attrName>
                                        </p:attrNameLst>
                                      </p:cBhvr>
                                      <p:to>
                                        <p:strVal val="visible"/>
                                      </p:to>
                                    </p:set>
                                    <p:anim calcmode="lin" valueType="num">
                                      <p:cBhvr additive="base">
                                        <p:cTn id="7" dur="500" fill="hold"/>
                                        <p:tgtEl>
                                          <p:spTgt spid="20520"/>
                                        </p:tgtEl>
                                        <p:attrNameLst>
                                          <p:attrName>ppt_x</p:attrName>
                                        </p:attrNameLst>
                                      </p:cBhvr>
                                      <p:tavLst>
                                        <p:tav tm="0">
                                          <p:val>
                                            <p:strVal val="#ppt_x"/>
                                          </p:val>
                                        </p:tav>
                                        <p:tav tm="100000">
                                          <p:val>
                                            <p:strVal val="#ppt_x"/>
                                          </p:val>
                                        </p:tav>
                                      </p:tavLst>
                                    </p:anim>
                                    <p:anim calcmode="lin" valueType="num">
                                      <p:cBhvr additive="base">
                                        <p:cTn id="8" dur="500" fill="hold"/>
                                        <p:tgtEl>
                                          <p:spTgt spid="2052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0521"/>
                                        </p:tgtEl>
                                        <p:attrNameLst>
                                          <p:attrName>style.visibility</p:attrName>
                                        </p:attrNameLst>
                                      </p:cBhvr>
                                      <p:to>
                                        <p:strVal val="visible"/>
                                      </p:to>
                                    </p:set>
                                    <p:anim calcmode="lin" valueType="num">
                                      <p:cBhvr additive="base">
                                        <p:cTn id="13" dur="500" fill="hold"/>
                                        <p:tgtEl>
                                          <p:spTgt spid="20521"/>
                                        </p:tgtEl>
                                        <p:attrNameLst>
                                          <p:attrName>ppt_x</p:attrName>
                                        </p:attrNameLst>
                                      </p:cBhvr>
                                      <p:tavLst>
                                        <p:tav tm="0">
                                          <p:val>
                                            <p:strVal val="#ppt_x"/>
                                          </p:val>
                                        </p:tav>
                                        <p:tav tm="100000">
                                          <p:val>
                                            <p:strVal val="#ppt_x"/>
                                          </p:val>
                                        </p:tav>
                                      </p:tavLst>
                                    </p:anim>
                                    <p:anim calcmode="lin" valueType="num">
                                      <p:cBhvr additive="base">
                                        <p:cTn id="14" dur="500" fill="hold"/>
                                        <p:tgtEl>
                                          <p:spTgt spid="2052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0522"/>
                                        </p:tgtEl>
                                        <p:attrNameLst>
                                          <p:attrName>style.visibility</p:attrName>
                                        </p:attrNameLst>
                                      </p:cBhvr>
                                      <p:to>
                                        <p:strVal val="visible"/>
                                      </p:to>
                                    </p:set>
                                    <p:anim calcmode="lin" valueType="num">
                                      <p:cBhvr additive="base">
                                        <p:cTn id="19" dur="500" fill="hold"/>
                                        <p:tgtEl>
                                          <p:spTgt spid="20522"/>
                                        </p:tgtEl>
                                        <p:attrNameLst>
                                          <p:attrName>ppt_x</p:attrName>
                                        </p:attrNameLst>
                                      </p:cBhvr>
                                      <p:tavLst>
                                        <p:tav tm="0">
                                          <p:val>
                                            <p:strVal val="#ppt_x"/>
                                          </p:val>
                                        </p:tav>
                                        <p:tav tm="100000">
                                          <p:val>
                                            <p:strVal val="#ppt_x"/>
                                          </p:val>
                                        </p:tav>
                                      </p:tavLst>
                                    </p:anim>
                                    <p:anim calcmode="lin" valueType="num">
                                      <p:cBhvr additive="base">
                                        <p:cTn id="20" dur="500" fill="hold"/>
                                        <p:tgtEl>
                                          <p:spTgt spid="2052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0523"/>
                                        </p:tgtEl>
                                        <p:attrNameLst>
                                          <p:attrName>style.visibility</p:attrName>
                                        </p:attrNameLst>
                                      </p:cBhvr>
                                      <p:to>
                                        <p:strVal val="visible"/>
                                      </p:to>
                                    </p:set>
                                    <p:anim calcmode="lin" valueType="num">
                                      <p:cBhvr additive="base">
                                        <p:cTn id="25" dur="500" fill="hold"/>
                                        <p:tgtEl>
                                          <p:spTgt spid="20523"/>
                                        </p:tgtEl>
                                        <p:attrNameLst>
                                          <p:attrName>ppt_x</p:attrName>
                                        </p:attrNameLst>
                                      </p:cBhvr>
                                      <p:tavLst>
                                        <p:tav tm="0">
                                          <p:val>
                                            <p:strVal val="#ppt_x"/>
                                          </p:val>
                                        </p:tav>
                                        <p:tav tm="100000">
                                          <p:val>
                                            <p:strVal val="#ppt_x"/>
                                          </p:val>
                                        </p:tav>
                                      </p:tavLst>
                                    </p:anim>
                                    <p:anim calcmode="lin" valueType="num">
                                      <p:cBhvr additive="base">
                                        <p:cTn id="26" dur="500" fill="hold"/>
                                        <p:tgtEl>
                                          <p:spTgt spid="20523"/>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0524"/>
                                        </p:tgtEl>
                                        <p:attrNameLst>
                                          <p:attrName>style.visibility</p:attrName>
                                        </p:attrNameLst>
                                      </p:cBhvr>
                                      <p:to>
                                        <p:strVal val="visible"/>
                                      </p:to>
                                    </p:set>
                                    <p:anim calcmode="lin" valueType="num">
                                      <p:cBhvr additive="base">
                                        <p:cTn id="31" dur="500" fill="hold"/>
                                        <p:tgtEl>
                                          <p:spTgt spid="20524"/>
                                        </p:tgtEl>
                                        <p:attrNameLst>
                                          <p:attrName>ppt_x</p:attrName>
                                        </p:attrNameLst>
                                      </p:cBhvr>
                                      <p:tavLst>
                                        <p:tav tm="0">
                                          <p:val>
                                            <p:strVal val="#ppt_x"/>
                                          </p:val>
                                        </p:tav>
                                        <p:tav tm="100000">
                                          <p:val>
                                            <p:strVal val="#ppt_x"/>
                                          </p:val>
                                        </p:tav>
                                      </p:tavLst>
                                    </p:anim>
                                    <p:anim calcmode="lin" valueType="num">
                                      <p:cBhvr additive="base">
                                        <p:cTn id="32" dur="500" fill="hold"/>
                                        <p:tgtEl>
                                          <p:spTgt spid="205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76200"/>
            <a:ext cx="8153400" cy="889000"/>
          </a:xfrm>
        </p:spPr>
        <p:txBody>
          <a:bodyPr/>
          <a:lstStyle/>
          <a:p>
            <a:pPr>
              <a:defRPr/>
            </a:pPr>
            <a:r>
              <a:rPr lang="en-US" dirty="0" smtClean="0">
                <a:solidFill>
                  <a:srgbClr val="0070C0"/>
                </a:solidFill>
                <a:latin typeface="Calibri" pitchFamily="34" charset="0"/>
              </a:rPr>
              <a:t>Behavioral Traits</a:t>
            </a:r>
            <a:endParaRPr lang="en-US" dirty="0">
              <a:solidFill>
                <a:srgbClr val="0070C0"/>
              </a:solidFill>
              <a:latin typeface="Calibri" pitchFamily="34" charset="0"/>
            </a:endParaRPr>
          </a:p>
        </p:txBody>
      </p:sp>
      <p:pic>
        <p:nvPicPr>
          <p:cNvPr id="13" name="Picture 12" descr="secondary page logos.jpg"/>
          <p:cNvPicPr>
            <a:picLocks noChangeAspect="1"/>
          </p:cNvPicPr>
          <p:nvPr/>
        </p:nvPicPr>
        <p:blipFill>
          <a:blip r:embed="rId3" cstate="print"/>
          <a:stretch>
            <a:fillRect/>
          </a:stretch>
        </p:blipFill>
        <p:spPr>
          <a:xfrm>
            <a:off x="5029200" y="5980897"/>
            <a:ext cx="4114800" cy="877102"/>
          </a:xfrm>
          <a:prstGeom prst="rect">
            <a:avLst/>
          </a:prstGeom>
        </p:spPr>
      </p:pic>
      <p:graphicFrame>
        <p:nvGraphicFramePr>
          <p:cNvPr id="14" name="Content Placeholder 13"/>
          <p:cNvGraphicFramePr>
            <a:graphicFrameLocks noGrp="1"/>
          </p:cNvGraphicFramePr>
          <p:nvPr>
            <p:ph idx="1"/>
          </p:nvPr>
        </p:nvGraphicFramePr>
        <p:xfrm>
          <a:off x="1143000" y="1041400"/>
          <a:ext cx="6324601" cy="5151120"/>
        </p:xfrm>
        <a:graphic>
          <a:graphicData uri="http://schemas.openxmlformats.org/drawingml/2006/table">
            <a:tbl>
              <a:tblPr firstRow="1" bandRow="1">
                <a:tableStyleId>{5C22544A-7EE6-4342-B048-85BDC9FD1C3A}</a:tableStyleId>
              </a:tblPr>
              <a:tblGrid>
                <a:gridCol w="2799194"/>
                <a:gridCol w="1104945"/>
                <a:gridCol w="1229949"/>
                <a:gridCol w="1190513"/>
              </a:tblGrid>
              <a:tr h="624930">
                <a:tc>
                  <a:txBody>
                    <a:bodyPr/>
                    <a:lstStyle/>
                    <a:p>
                      <a:endParaRPr 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smtClean="0">
                          <a:solidFill>
                            <a:srgbClr val="000A1E"/>
                          </a:solidFill>
                        </a:rPr>
                        <a:t>Low</a:t>
                      </a:r>
                    </a:p>
                    <a:p>
                      <a:endParaRPr lang="en-US" dirty="0"/>
                    </a:p>
                  </a:txBody>
                  <a:tcPr/>
                </a:tc>
                <a:tc>
                  <a:txBody>
                    <a:bodyPr/>
                    <a:lstStyle/>
                    <a:p>
                      <a:pPr algn="ctr"/>
                      <a:r>
                        <a:rPr lang="en-US" sz="2000" dirty="0" smtClean="0">
                          <a:solidFill>
                            <a:srgbClr val="000A1E"/>
                          </a:solidFill>
                        </a:rPr>
                        <a:t>Mid</a:t>
                      </a:r>
                      <a:endParaRPr lang="en-US" sz="2000" dirty="0">
                        <a:solidFill>
                          <a:srgbClr val="000A1E"/>
                        </a:solidFill>
                      </a:endParaRPr>
                    </a:p>
                  </a:txBody>
                  <a:tcPr/>
                </a:tc>
                <a:tc>
                  <a:txBody>
                    <a:bodyPr/>
                    <a:lstStyle/>
                    <a:p>
                      <a:pPr algn="ctr"/>
                      <a:r>
                        <a:rPr lang="en-US" sz="2000" dirty="0" smtClean="0">
                          <a:solidFill>
                            <a:srgbClr val="000A1E"/>
                          </a:solidFill>
                        </a:rPr>
                        <a:t>High</a:t>
                      </a:r>
                      <a:endParaRPr lang="en-US" sz="2000" dirty="0">
                        <a:solidFill>
                          <a:srgbClr val="000A1E"/>
                        </a:solidFill>
                      </a:endParaRPr>
                    </a:p>
                  </a:txBody>
                  <a:tcPr/>
                </a:tc>
              </a:tr>
              <a:tr h="426089">
                <a:tc>
                  <a:txBody>
                    <a:bodyPr/>
                    <a:lstStyle/>
                    <a:p>
                      <a:r>
                        <a:rPr lang="en-US" sz="2400" dirty="0" smtClean="0">
                          <a:solidFill>
                            <a:srgbClr val="000A1E"/>
                          </a:solidFill>
                        </a:rPr>
                        <a:t>Energy Level</a:t>
                      </a:r>
                      <a:endParaRPr lang="en-US" sz="2400" dirty="0">
                        <a:solidFill>
                          <a:srgbClr val="000A1E"/>
                        </a:solidFill>
                      </a:endParaRPr>
                    </a:p>
                  </a:txBody>
                  <a:tcPr/>
                </a:tc>
                <a:tc>
                  <a:txBody>
                    <a:bodyPr/>
                    <a:lstStyle/>
                    <a:p>
                      <a:endParaRPr lang="en-US" dirty="0"/>
                    </a:p>
                  </a:txBody>
                  <a:tcPr/>
                </a:tc>
                <a:tc>
                  <a:txBody>
                    <a:bodyPr/>
                    <a:lstStyle/>
                    <a:p>
                      <a:endParaRPr lang="en-US" dirty="0"/>
                    </a:p>
                  </a:txBody>
                  <a:tcPr/>
                </a:tc>
                <a:tc>
                  <a:txBody>
                    <a:bodyPr/>
                    <a:lstStyle/>
                    <a:p>
                      <a:endParaRPr lang="en-US" dirty="0"/>
                    </a:p>
                  </a:txBody>
                  <a:tcPr/>
                </a:tc>
              </a:tr>
              <a:tr h="426089">
                <a:tc>
                  <a:txBody>
                    <a:bodyPr/>
                    <a:lstStyle/>
                    <a:p>
                      <a:r>
                        <a:rPr lang="en-US" sz="2400" dirty="0" smtClean="0">
                          <a:solidFill>
                            <a:srgbClr val="000A1E"/>
                          </a:solidFill>
                        </a:rPr>
                        <a:t>Assertiveness</a:t>
                      </a:r>
                      <a:endParaRPr lang="en-US" sz="2400" dirty="0">
                        <a:solidFill>
                          <a:srgbClr val="000A1E"/>
                        </a:solidFill>
                      </a:endParaRPr>
                    </a:p>
                  </a:txBody>
                  <a:tcPr/>
                </a:tc>
                <a:tc>
                  <a:txBody>
                    <a:bodyPr/>
                    <a:lstStyle/>
                    <a:p>
                      <a:endParaRPr lang="en-US" dirty="0"/>
                    </a:p>
                  </a:txBody>
                  <a:tcPr/>
                </a:tc>
                <a:tc>
                  <a:txBody>
                    <a:bodyPr/>
                    <a:lstStyle/>
                    <a:p>
                      <a:endParaRPr lang="en-US" dirty="0"/>
                    </a:p>
                  </a:txBody>
                  <a:tcPr/>
                </a:tc>
                <a:tc>
                  <a:txBody>
                    <a:bodyPr/>
                    <a:lstStyle/>
                    <a:p>
                      <a:endParaRPr lang="en-US" dirty="0"/>
                    </a:p>
                  </a:txBody>
                  <a:tcPr/>
                </a:tc>
              </a:tr>
              <a:tr h="426089">
                <a:tc>
                  <a:txBody>
                    <a:bodyPr/>
                    <a:lstStyle/>
                    <a:p>
                      <a:r>
                        <a:rPr lang="en-US" sz="2400" dirty="0" smtClean="0">
                          <a:solidFill>
                            <a:srgbClr val="000A1E"/>
                          </a:solidFill>
                        </a:rPr>
                        <a:t>Sociability</a:t>
                      </a:r>
                      <a:endParaRPr lang="en-US" sz="2400" dirty="0">
                        <a:solidFill>
                          <a:srgbClr val="000A1E"/>
                        </a:solidFill>
                      </a:endParaRPr>
                    </a:p>
                  </a:txBody>
                  <a:tcPr/>
                </a:tc>
                <a:tc>
                  <a:txBody>
                    <a:bodyPr/>
                    <a:lstStyle/>
                    <a:p>
                      <a:endParaRPr lang="en-US" dirty="0"/>
                    </a:p>
                  </a:txBody>
                  <a:tcPr/>
                </a:tc>
                <a:tc>
                  <a:txBody>
                    <a:bodyPr/>
                    <a:lstStyle/>
                    <a:p>
                      <a:endParaRPr lang="en-US" dirty="0"/>
                    </a:p>
                  </a:txBody>
                  <a:tcPr/>
                </a:tc>
                <a:tc>
                  <a:txBody>
                    <a:bodyPr/>
                    <a:lstStyle/>
                    <a:p>
                      <a:endParaRPr lang="en-US" dirty="0"/>
                    </a:p>
                  </a:txBody>
                  <a:tcPr/>
                </a:tc>
              </a:tr>
              <a:tr h="426089">
                <a:tc>
                  <a:txBody>
                    <a:bodyPr/>
                    <a:lstStyle/>
                    <a:p>
                      <a:r>
                        <a:rPr lang="en-US" sz="2400" dirty="0" smtClean="0">
                          <a:solidFill>
                            <a:srgbClr val="000A1E"/>
                          </a:solidFill>
                        </a:rPr>
                        <a:t>Manageability</a:t>
                      </a:r>
                      <a:endParaRPr lang="en-US" sz="2400" dirty="0">
                        <a:solidFill>
                          <a:srgbClr val="000A1E"/>
                        </a:solidFill>
                      </a:endParaRPr>
                    </a:p>
                  </a:txBody>
                  <a:tcPr/>
                </a:tc>
                <a:tc>
                  <a:txBody>
                    <a:bodyPr/>
                    <a:lstStyle/>
                    <a:p>
                      <a:endParaRPr lang="en-US" dirty="0"/>
                    </a:p>
                  </a:txBody>
                  <a:tcPr/>
                </a:tc>
                <a:tc>
                  <a:txBody>
                    <a:bodyPr/>
                    <a:lstStyle/>
                    <a:p>
                      <a:endParaRPr lang="en-US" dirty="0"/>
                    </a:p>
                  </a:txBody>
                  <a:tcPr/>
                </a:tc>
                <a:tc>
                  <a:txBody>
                    <a:bodyPr/>
                    <a:lstStyle/>
                    <a:p>
                      <a:endParaRPr lang="en-US" dirty="0"/>
                    </a:p>
                  </a:txBody>
                  <a:tcPr/>
                </a:tc>
              </a:tr>
              <a:tr h="426089">
                <a:tc>
                  <a:txBody>
                    <a:bodyPr/>
                    <a:lstStyle/>
                    <a:p>
                      <a:r>
                        <a:rPr lang="en-US" sz="2400" dirty="0" smtClean="0">
                          <a:solidFill>
                            <a:srgbClr val="000A1E"/>
                          </a:solidFill>
                        </a:rPr>
                        <a:t>Attitude</a:t>
                      </a:r>
                      <a:endParaRPr lang="en-US" sz="2400" dirty="0">
                        <a:solidFill>
                          <a:srgbClr val="000A1E"/>
                        </a:solidFill>
                      </a:endParaRPr>
                    </a:p>
                  </a:txBody>
                  <a:tcPr/>
                </a:tc>
                <a:tc>
                  <a:txBody>
                    <a:bodyPr/>
                    <a:lstStyle/>
                    <a:p>
                      <a:endParaRPr lang="en-US" dirty="0"/>
                    </a:p>
                  </a:txBody>
                  <a:tcPr/>
                </a:tc>
                <a:tc>
                  <a:txBody>
                    <a:bodyPr/>
                    <a:lstStyle/>
                    <a:p>
                      <a:endParaRPr lang="en-US" dirty="0"/>
                    </a:p>
                  </a:txBody>
                  <a:tcPr/>
                </a:tc>
                <a:tc>
                  <a:txBody>
                    <a:bodyPr/>
                    <a:lstStyle/>
                    <a:p>
                      <a:endParaRPr lang="en-US" dirty="0"/>
                    </a:p>
                  </a:txBody>
                  <a:tcPr/>
                </a:tc>
              </a:tr>
              <a:tr h="426089">
                <a:tc>
                  <a:txBody>
                    <a:bodyPr/>
                    <a:lstStyle/>
                    <a:p>
                      <a:r>
                        <a:rPr lang="en-US" sz="2400" dirty="0" smtClean="0">
                          <a:solidFill>
                            <a:srgbClr val="000A1E"/>
                          </a:solidFill>
                        </a:rPr>
                        <a:t>Decisiveness</a:t>
                      </a:r>
                      <a:endParaRPr lang="en-US" sz="2400" dirty="0">
                        <a:solidFill>
                          <a:srgbClr val="000A1E"/>
                        </a:solidFill>
                      </a:endParaRPr>
                    </a:p>
                  </a:txBody>
                  <a:tcPr/>
                </a:tc>
                <a:tc>
                  <a:txBody>
                    <a:bodyPr/>
                    <a:lstStyle/>
                    <a:p>
                      <a:endParaRPr lang="en-US" dirty="0"/>
                    </a:p>
                  </a:txBody>
                  <a:tcPr/>
                </a:tc>
                <a:tc>
                  <a:txBody>
                    <a:bodyPr/>
                    <a:lstStyle/>
                    <a:p>
                      <a:endParaRPr lang="en-US" dirty="0"/>
                    </a:p>
                  </a:txBody>
                  <a:tcPr/>
                </a:tc>
                <a:tc>
                  <a:txBody>
                    <a:bodyPr/>
                    <a:lstStyle/>
                    <a:p>
                      <a:endParaRPr lang="en-US" dirty="0"/>
                    </a:p>
                  </a:txBody>
                  <a:tcPr/>
                </a:tc>
              </a:tr>
              <a:tr h="426089">
                <a:tc>
                  <a:txBody>
                    <a:bodyPr/>
                    <a:lstStyle/>
                    <a:p>
                      <a:r>
                        <a:rPr lang="en-US" sz="2400" dirty="0" smtClean="0">
                          <a:solidFill>
                            <a:srgbClr val="000A1E"/>
                          </a:solidFill>
                        </a:rPr>
                        <a:t>Accommodating</a:t>
                      </a:r>
                      <a:endParaRPr lang="en-US" sz="2400" dirty="0">
                        <a:solidFill>
                          <a:srgbClr val="000A1E"/>
                        </a:solidFill>
                      </a:endParaRPr>
                    </a:p>
                  </a:txBody>
                  <a:tcPr/>
                </a:tc>
                <a:tc>
                  <a:txBody>
                    <a:bodyPr/>
                    <a:lstStyle/>
                    <a:p>
                      <a:endParaRPr lang="en-US" dirty="0"/>
                    </a:p>
                  </a:txBody>
                  <a:tcPr/>
                </a:tc>
                <a:tc>
                  <a:txBody>
                    <a:bodyPr/>
                    <a:lstStyle/>
                    <a:p>
                      <a:endParaRPr lang="en-US" dirty="0"/>
                    </a:p>
                  </a:txBody>
                  <a:tcPr/>
                </a:tc>
                <a:tc>
                  <a:txBody>
                    <a:bodyPr/>
                    <a:lstStyle/>
                    <a:p>
                      <a:endParaRPr lang="en-US" dirty="0"/>
                    </a:p>
                  </a:txBody>
                  <a:tcPr/>
                </a:tc>
              </a:tr>
              <a:tr h="426089">
                <a:tc>
                  <a:txBody>
                    <a:bodyPr/>
                    <a:lstStyle/>
                    <a:p>
                      <a:r>
                        <a:rPr lang="en-US" sz="2400" dirty="0" smtClean="0">
                          <a:solidFill>
                            <a:srgbClr val="000A1E"/>
                          </a:solidFill>
                        </a:rPr>
                        <a:t>Independence</a:t>
                      </a:r>
                      <a:endParaRPr lang="en-US" sz="2400" dirty="0">
                        <a:solidFill>
                          <a:srgbClr val="000A1E"/>
                        </a:solidFill>
                      </a:endParaRPr>
                    </a:p>
                  </a:txBody>
                  <a:tcPr/>
                </a:tc>
                <a:tc>
                  <a:txBody>
                    <a:bodyPr/>
                    <a:lstStyle/>
                    <a:p>
                      <a:endParaRPr lang="en-US" dirty="0"/>
                    </a:p>
                  </a:txBody>
                  <a:tcPr/>
                </a:tc>
                <a:tc>
                  <a:txBody>
                    <a:bodyPr/>
                    <a:lstStyle/>
                    <a:p>
                      <a:endParaRPr lang="en-US" dirty="0"/>
                    </a:p>
                  </a:txBody>
                  <a:tcPr/>
                </a:tc>
                <a:tc>
                  <a:txBody>
                    <a:bodyPr/>
                    <a:lstStyle/>
                    <a:p>
                      <a:endParaRPr lang="en-US" dirty="0"/>
                    </a:p>
                  </a:txBody>
                  <a:tcPr/>
                </a:tc>
              </a:tr>
              <a:tr h="766960">
                <a:tc>
                  <a:txBody>
                    <a:bodyPr/>
                    <a:lstStyle/>
                    <a:p>
                      <a:r>
                        <a:rPr lang="en-US" sz="2400" dirty="0" smtClean="0">
                          <a:solidFill>
                            <a:srgbClr val="000A1E"/>
                          </a:solidFill>
                        </a:rPr>
                        <a:t>Objective Judgment</a:t>
                      </a:r>
                      <a:endParaRPr lang="en-US" sz="2400" dirty="0">
                        <a:solidFill>
                          <a:srgbClr val="000A1E"/>
                        </a:solidFill>
                      </a:endParaRPr>
                    </a:p>
                  </a:txBody>
                  <a:tcPr/>
                </a:tc>
                <a:tc>
                  <a:txBody>
                    <a:bodyPr/>
                    <a:lstStyle/>
                    <a:p>
                      <a:endParaRPr lang="en-US" dirty="0"/>
                    </a:p>
                  </a:txBody>
                  <a:tcPr/>
                </a:tc>
                <a:tc>
                  <a:txBody>
                    <a:bodyPr/>
                    <a:lstStyle/>
                    <a:p>
                      <a:endParaRPr lang="en-US" dirty="0"/>
                    </a:p>
                  </a:txBody>
                  <a:tcPr/>
                </a:tc>
                <a:tc>
                  <a:txBody>
                    <a:bodyPr/>
                    <a:lstStyle/>
                    <a:p>
                      <a:endParaRPr lang="en-US" dirty="0"/>
                    </a:p>
                  </a:txBody>
                  <a:tcPr/>
                </a:tc>
              </a:tr>
            </a:tbl>
          </a:graphicData>
        </a:graphic>
      </p:graphicFrame>
      <p:pic>
        <p:nvPicPr>
          <p:cNvPr id="21564" name="Picture 4" descr="C:\Documents and Settings\Terri\Local Settings\Temporary Internet Files\Content.IE5\2N4S50P9\MCj04325300000[1].png"/>
          <p:cNvPicPr>
            <a:picLocks noChangeAspect="1" noChangeArrowheads="1"/>
          </p:cNvPicPr>
          <p:nvPr/>
        </p:nvPicPr>
        <p:blipFill>
          <a:blip r:embed="rId4" cstate="print"/>
          <a:srcRect/>
          <a:stretch>
            <a:fillRect/>
          </a:stretch>
        </p:blipFill>
        <p:spPr bwMode="auto">
          <a:xfrm>
            <a:off x="6629400" y="1727200"/>
            <a:ext cx="517525" cy="355600"/>
          </a:xfrm>
          <a:prstGeom prst="rect">
            <a:avLst/>
          </a:prstGeom>
          <a:noFill/>
          <a:ln w="9525">
            <a:noFill/>
            <a:miter lim="800000"/>
            <a:headEnd/>
            <a:tailEnd/>
          </a:ln>
        </p:spPr>
      </p:pic>
      <p:pic>
        <p:nvPicPr>
          <p:cNvPr id="21565" name="Picture 4" descr="C:\Documents and Settings\Terri\Local Settings\Temporary Internet Files\Content.IE5\2N4S50P9\MCj04325300000[1].png"/>
          <p:cNvPicPr>
            <a:picLocks noChangeAspect="1" noChangeArrowheads="1"/>
          </p:cNvPicPr>
          <p:nvPr/>
        </p:nvPicPr>
        <p:blipFill>
          <a:blip r:embed="rId4" cstate="print"/>
          <a:srcRect/>
          <a:stretch>
            <a:fillRect/>
          </a:stretch>
        </p:blipFill>
        <p:spPr bwMode="auto">
          <a:xfrm>
            <a:off x="5410200" y="2260600"/>
            <a:ext cx="517525" cy="355600"/>
          </a:xfrm>
          <a:prstGeom prst="rect">
            <a:avLst/>
          </a:prstGeom>
          <a:noFill/>
          <a:ln w="9525">
            <a:noFill/>
            <a:miter lim="800000"/>
            <a:headEnd/>
            <a:tailEnd/>
          </a:ln>
        </p:spPr>
      </p:pic>
      <p:pic>
        <p:nvPicPr>
          <p:cNvPr id="21566" name="Picture 4" descr="C:\Documents and Settings\Terri\Local Settings\Temporary Internet Files\Content.IE5\2N4S50P9\MCj04325300000[1].png"/>
          <p:cNvPicPr>
            <a:picLocks noChangeAspect="1" noChangeArrowheads="1"/>
          </p:cNvPicPr>
          <p:nvPr/>
        </p:nvPicPr>
        <p:blipFill>
          <a:blip r:embed="rId4" cstate="print"/>
          <a:srcRect/>
          <a:stretch>
            <a:fillRect/>
          </a:stretch>
        </p:blipFill>
        <p:spPr bwMode="auto">
          <a:xfrm>
            <a:off x="4876800" y="2717800"/>
            <a:ext cx="517525" cy="355600"/>
          </a:xfrm>
          <a:prstGeom prst="rect">
            <a:avLst/>
          </a:prstGeom>
          <a:noFill/>
          <a:ln w="9525">
            <a:noFill/>
            <a:miter lim="800000"/>
            <a:headEnd/>
            <a:tailEnd/>
          </a:ln>
        </p:spPr>
      </p:pic>
      <p:pic>
        <p:nvPicPr>
          <p:cNvPr id="21567" name="Picture 4" descr="C:\Documents and Settings\Terri\Local Settings\Temporary Internet Files\Content.IE5\2N4S50P9\MCj04325300000[1].png"/>
          <p:cNvPicPr>
            <a:picLocks noChangeAspect="1" noChangeArrowheads="1"/>
          </p:cNvPicPr>
          <p:nvPr/>
        </p:nvPicPr>
        <p:blipFill>
          <a:blip r:embed="rId4" cstate="print"/>
          <a:srcRect/>
          <a:stretch>
            <a:fillRect/>
          </a:stretch>
        </p:blipFill>
        <p:spPr bwMode="auto">
          <a:xfrm>
            <a:off x="4572000" y="3175000"/>
            <a:ext cx="517525" cy="355600"/>
          </a:xfrm>
          <a:prstGeom prst="rect">
            <a:avLst/>
          </a:prstGeom>
          <a:noFill/>
          <a:ln w="9525">
            <a:noFill/>
            <a:miter lim="800000"/>
            <a:headEnd/>
            <a:tailEnd/>
          </a:ln>
        </p:spPr>
      </p:pic>
      <p:pic>
        <p:nvPicPr>
          <p:cNvPr id="21568" name="Picture 4" descr="C:\Documents and Settings\Terri\Local Settings\Temporary Internet Files\Content.IE5\2N4S50P9\MCj04325300000[1].png"/>
          <p:cNvPicPr>
            <a:picLocks noChangeAspect="1" noChangeArrowheads="1"/>
          </p:cNvPicPr>
          <p:nvPr/>
        </p:nvPicPr>
        <p:blipFill>
          <a:blip r:embed="rId4" cstate="print"/>
          <a:srcRect/>
          <a:stretch>
            <a:fillRect/>
          </a:stretch>
        </p:blipFill>
        <p:spPr bwMode="auto">
          <a:xfrm>
            <a:off x="6019800" y="3632200"/>
            <a:ext cx="517525" cy="355600"/>
          </a:xfrm>
          <a:prstGeom prst="rect">
            <a:avLst/>
          </a:prstGeom>
          <a:noFill/>
          <a:ln w="9525">
            <a:noFill/>
            <a:miter lim="800000"/>
            <a:headEnd/>
            <a:tailEnd/>
          </a:ln>
        </p:spPr>
      </p:pic>
      <p:pic>
        <p:nvPicPr>
          <p:cNvPr id="21569" name="Picture 4" descr="C:\Documents and Settings\Terri\Local Settings\Temporary Internet Files\Content.IE5\2N4S50P9\MCj04325300000[1].png"/>
          <p:cNvPicPr>
            <a:picLocks noChangeAspect="1" noChangeArrowheads="1"/>
          </p:cNvPicPr>
          <p:nvPr/>
        </p:nvPicPr>
        <p:blipFill>
          <a:blip r:embed="rId4" cstate="print"/>
          <a:srcRect/>
          <a:stretch>
            <a:fillRect/>
          </a:stretch>
        </p:blipFill>
        <p:spPr bwMode="auto">
          <a:xfrm>
            <a:off x="5943600" y="4089400"/>
            <a:ext cx="517525" cy="355600"/>
          </a:xfrm>
          <a:prstGeom prst="rect">
            <a:avLst/>
          </a:prstGeom>
          <a:noFill/>
          <a:ln w="9525">
            <a:noFill/>
            <a:miter lim="800000"/>
            <a:headEnd/>
            <a:tailEnd/>
          </a:ln>
        </p:spPr>
      </p:pic>
      <p:pic>
        <p:nvPicPr>
          <p:cNvPr id="21570" name="Picture 4" descr="C:\Documents and Settings\Terri\Local Settings\Temporary Internet Files\Content.IE5\2N4S50P9\MCj04325300000[1].png"/>
          <p:cNvPicPr>
            <a:picLocks noChangeAspect="1" noChangeArrowheads="1"/>
          </p:cNvPicPr>
          <p:nvPr/>
        </p:nvPicPr>
        <p:blipFill>
          <a:blip r:embed="rId4" cstate="print"/>
          <a:srcRect/>
          <a:stretch>
            <a:fillRect/>
          </a:stretch>
        </p:blipFill>
        <p:spPr bwMode="auto">
          <a:xfrm>
            <a:off x="4648200" y="4470400"/>
            <a:ext cx="517525" cy="355600"/>
          </a:xfrm>
          <a:prstGeom prst="rect">
            <a:avLst/>
          </a:prstGeom>
          <a:noFill/>
          <a:ln w="9525">
            <a:noFill/>
            <a:miter lim="800000"/>
            <a:headEnd/>
            <a:tailEnd/>
          </a:ln>
        </p:spPr>
      </p:pic>
      <p:pic>
        <p:nvPicPr>
          <p:cNvPr id="21571" name="Picture 4" descr="C:\Documents and Settings\Terri\Local Settings\Temporary Internet Files\Content.IE5\2N4S50P9\MCj04325300000[1].png"/>
          <p:cNvPicPr>
            <a:picLocks noChangeAspect="1" noChangeArrowheads="1"/>
          </p:cNvPicPr>
          <p:nvPr/>
        </p:nvPicPr>
        <p:blipFill>
          <a:blip r:embed="rId4" cstate="print"/>
          <a:srcRect/>
          <a:stretch>
            <a:fillRect/>
          </a:stretch>
        </p:blipFill>
        <p:spPr bwMode="auto">
          <a:xfrm>
            <a:off x="5486400" y="4927600"/>
            <a:ext cx="517525" cy="355600"/>
          </a:xfrm>
          <a:prstGeom prst="rect">
            <a:avLst/>
          </a:prstGeom>
          <a:noFill/>
          <a:ln w="9525">
            <a:noFill/>
            <a:miter lim="800000"/>
            <a:headEnd/>
            <a:tailEnd/>
          </a:ln>
        </p:spPr>
      </p:pic>
      <p:pic>
        <p:nvPicPr>
          <p:cNvPr id="21572" name="Picture 4" descr="C:\Documents and Settings\Terri\Local Settings\Temporary Internet Files\Content.IE5\2N4S50P9\MCj04325300000[1].png"/>
          <p:cNvPicPr>
            <a:picLocks noChangeAspect="1" noChangeArrowheads="1"/>
          </p:cNvPicPr>
          <p:nvPr/>
        </p:nvPicPr>
        <p:blipFill>
          <a:blip r:embed="rId4" cstate="print"/>
          <a:srcRect/>
          <a:stretch>
            <a:fillRect/>
          </a:stretch>
        </p:blipFill>
        <p:spPr bwMode="auto">
          <a:xfrm>
            <a:off x="4953000" y="5461000"/>
            <a:ext cx="517525" cy="355600"/>
          </a:xfrm>
          <a:prstGeom prst="rect">
            <a:avLst/>
          </a:prstGeom>
          <a:noFill/>
          <a:ln w="9525">
            <a:noFill/>
            <a:miter lim="800000"/>
            <a:headEnd/>
            <a:tailEnd/>
          </a:ln>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1564"/>
                                        </p:tgtEl>
                                        <p:attrNameLst>
                                          <p:attrName>style.visibility</p:attrName>
                                        </p:attrNameLst>
                                      </p:cBhvr>
                                      <p:to>
                                        <p:strVal val="visible"/>
                                      </p:to>
                                    </p:set>
                                    <p:anim calcmode="lin" valueType="num">
                                      <p:cBhvr additive="base">
                                        <p:cTn id="7" dur="500" fill="hold"/>
                                        <p:tgtEl>
                                          <p:spTgt spid="21564"/>
                                        </p:tgtEl>
                                        <p:attrNameLst>
                                          <p:attrName>ppt_x</p:attrName>
                                        </p:attrNameLst>
                                      </p:cBhvr>
                                      <p:tavLst>
                                        <p:tav tm="0">
                                          <p:val>
                                            <p:strVal val="#ppt_x"/>
                                          </p:val>
                                        </p:tav>
                                        <p:tav tm="100000">
                                          <p:val>
                                            <p:strVal val="#ppt_x"/>
                                          </p:val>
                                        </p:tav>
                                      </p:tavLst>
                                    </p:anim>
                                    <p:anim calcmode="lin" valueType="num">
                                      <p:cBhvr additive="base">
                                        <p:cTn id="8" dur="500" fill="hold"/>
                                        <p:tgtEl>
                                          <p:spTgt spid="2156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1565"/>
                                        </p:tgtEl>
                                        <p:attrNameLst>
                                          <p:attrName>style.visibility</p:attrName>
                                        </p:attrNameLst>
                                      </p:cBhvr>
                                      <p:to>
                                        <p:strVal val="visible"/>
                                      </p:to>
                                    </p:set>
                                    <p:anim calcmode="lin" valueType="num">
                                      <p:cBhvr additive="base">
                                        <p:cTn id="13" dur="500" fill="hold"/>
                                        <p:tgtEl>
                                          <p:spTgt spid="21565"/>
                                        </p:tgtEl>
                                        <p:attrNameLst>
                                          <p:attrName>ppt_x</p:attrName>
                                        </p:attrNameLst>
                                      </p:cBhvr>
                                      <p:tavLst>
                                        <p:tav tm="0">
                                          <p:val>
                                            <p:strVal val="#ppt_x"/>
                                          </p:val>
                                        </p:tav>
                                        <p:tav tm="100000">
                                          <p:val>
                                            <p:strVal val="#ppt_x"/>
                                          </p:val>
                                        </p:tav>
                                      </p:tavLst>
                                    </p:anim>
                                    <p:anim calcmode="lin" valueType="num">
                                      <p:cBhvr additive="base">
                                        <p:cTn id="14" dur="500" fill="hold"/>
                                        <p:tgtEl>
                                          <p:spTgt spid="2156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1566"/>
                                        </p:tgtEl>
                                        <p:attrNameLst>
                                          <p:attrName>style.visibility</p:attrName>
                                        </p:attrNameLst>
                                      </p:cBhvr>
                                      <p:to>
                                        <p:strVal val="visible"/>
                                      </p:to>
                                    </p:set>
                                    <p:anim calcmode="lin" valueType="num">
                                      <p:cBhvr additive="base">
                                        <p:cTn id="19" dur="500" fill="hold"/>
                                        <p:tgtEl>
                                          <p:spTgt spid="21566"/>
                                        </p:tgtEl>
                                        <p:attrNameLst>
                                          <p:attrName>ppt_x</p:attrName>
                                        </p:attrNameLst>
                                      </p:cBhvr>
                                      <p:tavLst>
                                        <p:tav tm="0">
                                          <p:val>
                                            <p:strVal val="#ppt_x"/>
                                          </p:val>
                                        </p:tav>
                                        <p:tav tm="100000">
                                          <p:val>
                                            <p:strVal val="#ppt_x"/>
                                          </p:val>
                                        </p:tav>
                                      </p:tavLst>
                                    </p:anim>
                                    <p:anim calcmode="lin" valueType="num">
                                      <p:cBhvr additive="base">
                                        <p:cTn id="20" dur="500" fill="hold"/>
                                        <p:tgtEl>
                                          <p:spTgt spid="2156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1567"/>
                                        </p:tgtEl>
                                        <p:attrNameLst>
                                          <p:attrName>style.visibility</p:attrName>
                                        </p:attrNameLst>
                                      </p:cBhvr>
                                      <p:to>
                                        <p:strVal val="visible"/>
                                      </p:to>
                                    </p:set>
                                    <p:anim calcmode="lin" valueType="num">
                                      <p:cBhvr additive="base">
                                        <p:cTn id="25" dur="500" fill="hold"/>
                                        <p:tgtEl>
                                          <p:spTgt spid="21567"/>
                                        </p:tgtEl>
                                        <p:attrNameLst>
                                          <p:attrName>ppt_x</p:attrName>
                                        </p:attrNameLst>
                                      </p:cBhvr>
                                      <p:tavLst>
                                        <p:tav tm="0">
                                          <p:val>
                                            <p:strVal val="#ppt_x"/>
                                          </p:val>
                                        </p:tav>
                                        <p:tav tm="100000">
                                          <p:val>
                                            <p:strVal val="#ppt_x"/>
                                          </p:val>
                                        </p:tav>
                                      </p:tavLst>
                                    </p:anim>
                                    <p:anim calcmode="lin" valueType="num">
                                      <p:cBhvr additive="base">
                                        <p:cTn id="26" dur="500" fill="hold"/>
                                        <p:tgtEl>
                                          <p:spTgt spid="21567"/>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1568"/>
                                        </p:tgtEl>
                                        <p:attrNameLst>
                                          <p:attrName>style.visibility</p:attrName>
                                        </p:attrNameLst>
                                      </p:cBhvr>
                                      <p:to>
                                        <p:strVal val="visible"/>
                                      </p:to>
                                    </p:set>
                                    <p:anim calcmode="lin" valueType="num">
                                      <p:cBhvr additive="base">
                                        <p:cTn id="31" dur="500" fill="hold"/>
                                        <p:tgtEl>
                                          <p:spTgt spid="21568"/>
                                        </p:tgtEl>
                                        <p:attrNameLst>
                                          <p:attrName>ppt_x</p:attrName>
                                        </p:attrNameLst>
                                      </p:cBhvr>
                                      <p:tavLst>
                                        <p:tav tm="0">
                                          <p:val>
                                            <p:strVal val="#ppt_x"/>
                                          </p:val>
                                        </p:tav>
                                        <p:tav tm="100000">
                                          <p:val>
                                            <p:strVal val="#ppt_x"/>
                                          </p:val>
                                        </p:tav>
                                      </p:tavLst>
                                    </p:anim>
                                    <p:anim calcmode="lin" valueType="num">
                                      <p:cBhvr additive="base">
                                        <p:cTn id="32" dur="500" fill="hold"/>
                                        <p:tgtEl>
                                          <p:spTgt spid="21568"/>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1569"/>
                                        </p:tgtEl>
                                        <p:attrNameLst>
                                          <p:attrName>style.visibility</p:attrName>
                                        </p:attrNameLst>
                                      </p:cBhvr>
                                      <p:to>
                                        <p:strVal val="visible"/>
                                      </p:to>
                                    </p:set>
                                    <p:anim calcmode="lin" valueType="num">
                                      <p:cBhvr additive="base">
                                        <p:cTn id="37" dur="500" fill="hold"/>
                                        <p:tgtEl>
                                          <p:spTgt spid="21569"/>
                                        </p:tgtEl>
                                        <p:attrNameLst>
                                          <p:attrName>ppt_x</p:attrName>
                                        </p:attrNameLst>
                                      </p:cBhvr>
                                      <p:tavLst>
                                        <p:tav tm="0">
                                          <p:val>
                                            <p:strVal val="#ppt_x"/>
                                          </p:val>
                                        </p:tav>
                                        <p:tav tm="100000">
                                          <p:val>
                                            <p:strVal val="#ppt_x"/>
                                          </p:val>
                                        </p:tav>
                                      </p:tavLst>
                                    </p:anim>
                                    <p:anim calcmode="lin" valueType="num">
                                      <p:cBhvr additive="base">
                                        <p:cTn id="38" dur="500" fill="hold"/>
                                        <p:tgtEl>
                                          <p:spTgt spid="21569"/>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1570"/>
                                        </p:tgtEl>
                                        <p:attrNameLst>
                                          <p:attrName>style.visibility</p:attrName>
                                        </p:attrNameLst>
                                      </p:cBhvr>
                                      <p:to>
                                        <p:strVal val="visible"/>
                                      </p:to>
                                    </p:set>
                                    <p:anim calcmode="lin" valueType="num">
                                      <p:cBhvr additive="base">
                                        <p:cTn id="43" dur="500" fill="hold"/>
                                        <p:tgtEl>
                                          <p:spTgt spid="21570"/>
                                        </p:tgtEl>
                                        <p:attrNameLst>
                                          <p:attrName>ppt_x</p:attrName>
                                        </p:attrNameLst>
                                      </p:cBhvr>
                                      <p:tavLst>
                                        <p:tav tm="0">
                                          <p:val>
                                            <p:strVal val="#ppt_x"/>
                                          </p:val>
                                        </p:tav>
                                        <p:tav tm="100000">
                                          <p:val>
                                            <p:strVal val="#ppt_x"/>
                                          </p:val>
                                        </p:tav>
                                      </p:tavLst>
                                    </p:anim>
                                    <p:anim calcmode="lin" valueType="num">
                                      <p:cBhvr additive="base">
                                        <p:cTn id="44" dur="500" fill="hold"/>
                                        <p:tgtEl>
                                          <p:spTgt spid="21570"/>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1571"/>
                                        </p:tgtEl>
                                        <p:attrNameLst>
                                          <p:attrName>style.visibility</p:attrName>
                                        </p:attrNameLst>
                                      </p:cBhvr>
                                      <p:to>
                                        <p:strVal val="visible"/>
                                      </p:to>
                                    </p:set>
                                    <p:anim calcmode="lin" valueType="num">
                                      <p:cBhvr additive="base">
                                        <p:cTn id="49" dur="500" fill="hold"/>
                                        <p:tgtEl>
                                          <p:spTgt spid="21571"/>
                                        </p:tgtEl>
                                        <p:attrNameLst>
                                          <p:attrName>ppt_x</p:attrName>
                                        </p:attrNameLst>
                                      </p:cBhvr>
                                      <p:tavLst>
                                        <p:tav tm="0">
                                          <p:val>
                                            <p:strVal val="#ppt_x"/>
                                          </p:val>
                                        </p:tav>
                                        <p:tav tm="100000">
                                          <p:val>
                                            <p:strVal val="#ppt_x"/>
                                          </p:val>
                                        </p:tav>
                                      </p:tavLst>
                                    </p:anim>
                                    <p:anim calcmode="lin" valueType="num">
                                      <p:cBhvr additive="base">
                                        <p:cTn id="50" dur="500" fill="hold"/>
                                        <p:tgtEl>
                                          <p:spTgt spid="21571"/>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21572"/>
                                        </p:tgtEl>
                                        <p:attrNameLst>
                                          <p:attrName>style.visibility</p:attrName>
                                        </p:attrNameLst>
                                      </p:cBhvr>
                                      <p:to>
                                        <p:strVal val="visible"/>
                                      </p:to>
                                    </p:set>
                                    <p:anim calcmode="lin" valueType="num">
                                      <p:cBhvr additive="base">
                                        <p:cTn id="55" dur="500" fill="hold"/>
                                        <p:tgtEl>
                                          <p:spTgt spid="21572"/>
                                        </p:tgtEl>
                                        <p:attrNameLst>
                                          <p:attrName>ppt_x</p:attrName>
                                        </p:attrNameLst>
                                      </p:cBhvr>
                                      <p:tavLst>
                                        <p:tav tm="0">
                                          <p:val>
                                            <p:strVal val="#ppt_x"/>
                                          </p:val>
                                        </p:tav>
                                        <p:tav tm="100000">
                                          <p:val>
                                            <p:strVal val="#ppt_x"/>
                                          </p:val>
                                        </p:tav>
                                      </p:tavLst>
                                    </p:anim>
                                    <p:anim calcmode="lin" valueType="num">
                                      <p:cBhvr additive="base">
                                        <p:cTn id="56" dur="500" fill="hold"/>
                                        <p:tgtEl>
                                          <p:spTgt spid="2157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2600" y="152400"/>
            <a:ext cx="5791200" cy="1143000"/>
          </a:xfrm>
        </p:spPr>
        <p:txBody>
          <a:bodyPr/>
          <a:lstStyle/>
          <a:p>
            <a:pPr>
              <a:defRPr/>
            </a:pPr>
            <a:r>
              <a:rPr lang="en-US" dirty="0" smtClean="0">
                <a:solidFill>
                  <a:srgbClr val="0070C0"/>
                </a:solidFill>
                <a:latin typeface="Calibri" pitchFamily="34" charset="0"/>
              </a:rPr>
              <a:t>Occupational Intere</a:t>
            </a:r>
            <a:r>
              <a:rPr lang="en-US" dirty="0" smtClean="0">
                <a:solidFill>
                  <a:srgbClr val="1B4298"/>
                </a:solidFill>
              </a:rPr>
              <a:t>sts</a:t>
            </a:r>
            <a:endParaRPr lang="en-US" dirty="0">
              <a:solidFill>
                <a:srgbClr val="1B4298"/>
              </a:solidFill>
            </a:endParaRPr>
          </a:p>
        </p:txBody>
      </p:sp>
      <p:sp>
        <p:nvSpPr>
          <p:cNvPr id="22531" name="Content Placeholder 2"/>
          <p:cNvSpPr>
            <a:spLocks noGrp="1"/>
          </p:cNvSpPr>
          <p:nvPr>
            <p:ph idx="4294967295"/>
          </p:nvPr>
        </p:nvSpPr>
        <p:spPr>
          <a:xfrm>
            <a:off x="1371600" y="1752600"/>
            <a:ext cx="5334000" cy="4495800"/>
          </a:xfrm>
        </p:spPr>
        <p:txBody>
          <a:bodyPr/>
          <a:lstStyle/>
          <a:p>
            <a:pPr algn="ctr">
              <a:buFont typeface="Times" pitchFamily="18" charset="0"/>
              <a:buNone/>
            </a:pPr>
            <a:r>
              <a:rPr lang="en-US" sz="3600" dirty="0" smtClean="0"/>
              <a:t>Top Areas of Interest</a:t>
            </a:r>
          </a:p>
          <a:p>
            <a:pPr lvl="4"/>
            <a:r>
              <a:rPr lang="en-US" sz="2800" dirty="0" smtClean="0"/>
              <a:t>Enterprising</a:t>
            </a:r>
          </a:p>
          <a:p>
            <a:pPr lvl="4"/>
            <a:r>
              <a:rPr lang="en-US" sz="2800" dirty="0" smtClean="0"/>
              <a:t>Financial /Admin</a:t>
            </a:r>
          </a:p>
          <a:p>
            <a:pPr lvl="4"/>
            <a:r>
              <a:rPr lang="en-US" sz="2800" dirty="0" smtClean="0"/>
              <a:t>Technical</a:t>
            </a:r>
          </a:p>
          <a:p>
            <a:pPr algn="ctr">
              <a:buFont typeface="Times" pitchFamily="18" charset="0"/>
              <a:buNone/>
            </a:pPr>
            <a:endParaRPr lang="en-US" dirty="0" smtClean="0"/>
          </a:p>
        </p:txBody>
      </p:sp>
      <p:pic>
        <p:nvPicPr>
          <p:cNvPr id="4" name="Picture 3" descr="secondary page logos.jpg"/>
          <p:cNvPicPr>
            <a:picLocks noChangeAspect="1"/>
          </p:cNvPicPr>
          <p:nvPr/>
        </p:nvPicPr>
        <p:blipFill>
          <a:blip r:embed="rId3" cstate="print"/>
          <a:stretch>
            <a:fillRect/>
          </a:stretch>
        </p:blipFill>
        <p:spPr>
          <a:xfrm>
            <a:off x="5029200" y="5980897"/>
            <a:ext cx="4114800" cy="877102"/>
          </a:xfrm>
          <a:prstGeom prst="rect">
            <a:avLst/>
          </a:prstGeom>
        </p:spPr>
      </p:pic>
    </p:spTree>
  </p:cSld>
  <p:clrMapOvr>
    <a:masterClrMapping/>
  </p:clrMapOvr>
  <p:transition>
    <p:random/>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1219200"/>
          </a:xfrm>
        </p:spPr>
        <p:txBody>
          <a:bodyPr/>
          <a:lstStyle/>
          <a:p>
            <a:pPr>
              <a:defRPr/>
            </a:pPr>
            <a:r>
              <a:rPr lang="en-US" dirty="0" smtClean="0">
                <a:solidFill>
                  <a:srgbClr val="0070C0"/>
                </a:solidFill>
                <a:latin typeface="Calibri" pitchFamily="34" charset="0"/>
              </a:rPr>
              <a:t>Occupational Interests</a:t>
            </a:r>
            <a:endParaRPr lang="en-US" dirty="0">
              <a:solidFill>
                <a:srgbClr val="0070C0"/>
              </a:solidFill>
              <a:latin typeface="Calibri" pitchFamily="34" charset="0"/>
            </a:endParaRPr>
          </a:p>
        </p:txBody>
      </p:sp>
      <p:sp>
        <p:nvSpPr>
          <p:cNvPr id="23555" name="Content Placeholder 2"/>
          <p:cNvSpPr>
            <a:spLocks noGrp="1"/>
          </p:cNvSpPr>
          <p:nvPr>
            <p:ph idx="1"/>
          </p:nvPr>
        </p:nvSpPr>
        <p:spPr>
          <a:xfrm>
            <a:off x="990600" y="2057400"/>
            <a:ext cx="7315200" cy="4191000"/>
          </a:xfrm>
        </p:spPr>
        <p:txBody>
          <a:bodyPr/>
          <a:lstStyle/>
          <a:p>
            <a:pPr algn="ctr">
              <a:buFont typeface="Times" pitchFamily="18" charset="0"/>
              <a:buNone/>
            </a:pPr>
            <a:r>
              <a:rPr lang="en-US" sz="3600" dirty="0" smtClean="0">
                <a:solidFill>
                  <a:srgbClr val="000A1E"/>
                </a:solidFill>
              </a:rPr>
              <a:t>Lowest Areas of Interest</a:t>
            </a:r>
          </a:p>
          <a:p>
            <a:pPr lvl="4"/>
            <a:r>
              <a:rPr lang="en-US" sz="2800" dirty="0" smtClean="0">
                <a:solidFill>
                  <a:srgbClr val="000A1E"/>
                </a:solidFill>
              </a:rPr>
              <a:t>Creative</a:t>
            </a:r>
          </a:p>
          <a:p>
            <a:pPr lvl="4"/>
            <a:r>
              <a:rPr lang="en-US" sz="2800" dirty="0" smtClean="0">
                <a:solidFill>
                  <a:srgbClr val="000A1E"/>
                </a:solidFill>
              </a:rPr>
              <a:t>People Service</a:t>
            </a:r>
          </a:p>
          <a:p>
            <a:pPr lvl="4"/>
            <a:r>
              <a:rPr lang="en-US" sz="2800" dirty="0" smtClean="0">
                <a:solidFill>
                  <a:srgbClr val="000A1E"/>
                </a:solidFill>
              </a:rPr>
              <a:t>Mechanical</a:t>
            </a:r>
          </a:p>
        </p:txBody>
      </p:sp>
      <p:pic>
        <p:nvPicPr>
          <p:cNvPr id="4" name="Picture 3" descr="secondary page logos.jpg"/>
          <p:cNvPicPr>
            <a:picLocks noChangeAspect="1"/>
          </p:cNvPicPr>
          <p:nvPr/>
        </p:nvPicPr>
        <p:blipFill>
          <a:blip r:embed="rId3" cstate="print"/>
          <a:stretch>
            <a:fillRect/>
          </a:stretch>
        </p:blipFill>
        <p:spPr>
          <a:xfrm>
            <a:off x="5029200" y="5980897"/>
            <a:ext cx="4114800" cy="877102"/>
          </a:xfrm>
          <a:prstGeom prst="rect">
            <a:avLst/>
          </a:prstGeom>
        </p:spPr>
      </p:pic>
    </p:spTree>
  </p:cSld>
  <p:clrMapOvr>
    <a:masterClrMapping/>
  </p:clrMapOvr>
  <p:transition>
    <p:random/>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econdary page logos.jpg"/>
          <p:cNvPicPr>
            <a:picLocks noChangeAspect="1"/>
          </p:cNvPicPr>
          <p:nvPr/>
        </p:nvPicPr>
        <p:blipFill>
          <a:blip r:embed="rId3" cstate="print"/>
          <a:stretch>
            <a:fillRect/>
          </a:stretch>
        </p:blipFill>
        <p:spPr>
          <a:xfrm>
            <a:off x="5029200" y="5980897"/>
            <a:ext cx="4114800" cy="877102"/>
          </a:xfrm>
          <a:prstGeom prst="rect">
            <a:avLst/>
          </a:prstGeom>
        </p:spPr>
      </p:pic>
      <p:sp>
        <p:nvSpPr>
          <p:cNvPr id="5" name="Title 4"/>
          <p:cNvSpPr>
            <a:spLocks noGrp="1"/>
          </p:cNvSpPr>
          <p:nvPr>
            <p:ph type="title"/>
          </p:nvPr>
        </p:nvSpPr>
        <p:spPr/>
        <p:txBody>
          <a:bodyPr/>
          <a:lstStyle/>
          <a:p>
            <a:r>
              <a:rPr lang="en-US" dirty="0" smtClean="0">
                <a:solidFill>
                  <a:srgbClr val="0070C0"/>
                </a:solidFill>
                <a:latin typeface="Calibri" pitchFamily="34" charset="0"/>
              </a:rPr>
              <a:t>Questions for Discussion</a:t>
            </a:r>
            <a:endParaRPr lang="en-US" dirty="0">
              <a:solidFill>
                <a:srgbClr val="0070C0"/>
              </a:solidFill>
              <a:latin typeface="Calibri" pitchFamily="34" charset="0"/>
            </a:endParaRPr>
          </a:p>
        </p:txBody>
      </p:sp>
      <p:pic>
        <p:nvPicPr>
          <p:cNvPr id="62470" name="Picture 6" descr="http://www.thepremier.qld.gov.au/library/images/initiatives/2020_forum/discussion_groups.jpg"/>
          <p:cNvPicPr>
            <a:picLocks noChangeAspect="1" noChangeArrowheads="1"/>
          </p:cNvPicPr>
          <p:nvPr/>
        </p:nvPicPr>
        <p:blipFill>
          <a:blip r:embed="rId4" cstate="print"/>
          <a:srcRect/>
          <a:stretch>
            <a:fillRect/>
          </a:stretch>
        </p:blipFill>
        <p:spPr bwMode="auto">
          <a:xfrm>
            <a:off x="1828800" y="1676400"/>
            <a:ext cx="5295900" cy="3669302"/>
          </a:xfrm>
          <a:prstGeom prst="rect">
            <a:avLst/>
          </a:prstGeom>
          <a:noFill/>
        </p:spPr>
      </p:pic>
    </p:spTree>
  </p:cSld>
  <p:clrMapOvr>
    <a:masterClrMapping/>
  </p:clrMapOvr>
  <p:transition>
    <p:random/>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r>
              <a:rPr lang="en-US" dirty="0" smtClean="0">
                <a:solidFill>
                  <a:srgbClr val="0070C0"/>
                </a:solidFill>
                <a:latin typeface="Calibri" pitchFamily="34" charset="0"/>
              </a:rPr>
              <a:t>Discussion Question #1</a:t>
            </a:r>
          </a:p>
        </p:txBody>
      </p:sp>
      <p:sp>
        <p:nvSpPr>
          <p:cNvPr id="10243" name="TextBox 2"/>
          <p:cNvSpPr txBox="1">
            <a:spLocks noChangeArrowheads="1"/>
          </p:cNvSpPr>
          <p:nvPr/>
        </p:nvSpPr>
        <p:spPr bwMode="auto">
          <a:xfrm>
            <a:off x="762000" y="1905000"/>
            <a:ext cx="7848600" cy="2246313"/>
          </a:xfrm>
          <a:prstGeom prst="rect">
            <a:avLst/>
          </a:prstGeom>
          <a:noFill/>
          <a:ln w="9525">
            <a:noFill/>
            <a:miter lim="800000"/>
            <a:headEnd/>
            <a:tailEnd/>
          </a:ln>
        </p:spPr>
        <p:txBody>
          <a:bodyPr>
            <a:spAutoFit/>
          </a:bodyPr>
          <a:lstStyle/>
          <a:p>
            <a:r>
              <a:rPr lang="en-US" sz="2800" dirty="0">
                <a:latin typeface="Calibri" pitchFamily="34" charset="0"/>
              </a:rPr>
              <a:t>What are the challenges that academic leadership faces in today’s private sector education market ?</a:t>
            </a:r>
          </a:p>
          <a:p>
            <a:pPr>
              <a:buFont typeface="Arial" charset="0"/>
              <a:buChar char="•"/>
            </a:pPr>
            <a:r>
              <a:rPr lang="en-US" sz="2800" dirty="0">
                <a:latin typeface="Calibri" pitchFamily="34" charset="0"/>
              </a:rPr>
              <a:t> External?</a:t>
            </a:r>
          </a:p>
          <a:p>
            <a:pPr>
              <a:buFont typeface="Arial" charset="0"/>
              <a:buChar char="•"/>
            </a:pPr>
            <a:r>
              <a:rPr lang="en-US" sz="2800" dirty="0">
                <a:latin typeface="Calibri" pitchFamily="34" charset="0"/>
              </a:rPr>
              <a:t> Internal?</a:t>
            </a:r>
          </a:p>
          <a:p>
            <a:endParaRPr lang="en-US" sz="2800" dirty="0">
              <a:latin typeface="Calibri" pitchFamily="34" charset="0"/>
            </a:endParaRPr>
          </a:p>
        </p:txBody>
      </p:sp>
      <p:pic>
        <p:nvPicPr>
          <p:cNvPr id="4" name="Picture 3" descr="secondary page logos.jpg"/>
          <p:cNvPicPr>
            <a:picLocks noChangeAspect="1"/>
          </p:cNvPicPr>
          <p:nvPr/>
        </p:nvPicPr>
        <p:blipFill>
          <a:blip r:embed="rId2" cstate="print"/>
          <a:stretch>
            <a:fillRect/>
          </a:stretch>
        </p:blipFill>
        <p:spPr>
          <a:xfrm>
            <a:off x="5029200" y="5980897"/>
            <a:ext cx="4114800" cy="877102"/>
          </a:xfrm>
          <a:prstGeom prst="rect">
            <a:avLst/>
          </a:prstGeom>
        </p:spPr>
      </p:pic>
      <p:pic>
        <p:nvPicPr>
          <p:cNvPr id="5" name="Picture 5" descr="MCj04414980000[1]"/>
          <p:cNvPicPr>
            <a:picLocks noChangeAspect="1" noChangeArrowheads="1"/>
          </p:cNvPicPr>
          <p:nvPr/>
        </p:nvPicPr>
        <p:blipFill>
          <a:blip r:embed="rId3" cstate="print"/>
          <a:srcRect/>
          <a:stretch>
            <a:fillRect/>
          </a:stretch>
        </p:blipFill>
        <p:spPr bwMode="auto">
          <a:xfrm>
            <a:off x="3200400" y="3200400"/>
            <a:ext cx="2133600" cy="2133600"/>
          </a:xfrm>
          <a:prstGeom prst="rect">
            <a:avLst/>
          </a:prstGeom>
          <a:noFill/>
          <a:ln w="9525">
            <a:noFill/>
            <a:miter lim="800000"/>
            <a:headEnd/>
            <a:tailEnd/>
          </a:ln>
        </p:spPr>
      </p:pic>
    </p:spTree>
  </p:cSld>
  <p:clrMapOvr>
    <a:masterClrMapping/>
  </p:clrMapOvr>
  <p:transition>
    <p:random/>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r>
              <a:rPr lang="en-US" dirty="0" smtClean="0">
                <a:solidFill>
                  <a:srgbClr val="0070C0"/>
                </a:solidFill>
                <a:latin typeface="Calibri" pitchFamily="34" charset="0"/>
              </a:rPr>
              <a:t>Discussion Question #2</a:t>
            </a:r>
          </a:p>
        </p:txBody>
      </p:sp>
      <p:sp>
        <p:nvSpPr>
          <p:cNvPr id="11267" name="TextBox 2"/>
          <p:cNvSpPr txBox="1">
            <a:spLocks noChangeArrowheads="1"/>
          </p:cNvSpPr>
          <p:nvPr/>
        </p:nvSpPr>
        <p:spPr bwMode="auto">
          <a:xfrm>
            <a:off x="762000" y="1905000"/>
            <a:ext cx="7848600" cy="2678113"/>
          </a:xfrm>
          <a:prstGeom prst="rect">
            <a:avLst/>
          </a:prstGeom>
          <a:noFill/>
          <a:ln w="9525">
            <a:noFill/>
            <a:miter lim="800000"/>
            <a:headEnd/>
            <a:tailEnd/>
          </a:ln>
        </p:spPr>
        <p:txBody>
          <a:bodyPr>
            <a:spAutoFit/>
          </a:bodyPr>
          <a:lstStyle/>
          <a:p>
            <a:r>
              <a:rPr lang="en-US" sz="2800" dirty="0">
                <a:latin typeface="Calibri" pitchFamily="34" charset="0"/>
              </a:rPr>
              <a:t>How will the need for academic leadership change in the evolving 21</a:t>
            </a:r>
            <a:r>
              <a:rPr lang="en-US" sz="2800" baseline="30000" dirty="0">
                <a:latin typeface="Calibri" pitchFamily="34" charset="0"/>
              </a:rPr>
              <a:t>st</a:t>
            </a:r>
            <a:r>
              <a:rPr lang="en-US" sz="2800" dirty="0">
                <a:latin typeface="Calibri" pitchFamily="34" charset="0"/>
              </a:rPr>
              <a:t> Century world?</a:t>
            </a:r>
          </a:p>
          <a:p>
            <a:pPr>
              <a:buFont typeface="Arial" charset="0"/>
              <a:buChar char="•"/>
            </a:pPr>
            <a:r>
              <a:rPr lang="en-US" sz="2800" dirty="0">
                <a:latin typeface="Calibri" pitchFamily="34" charset="0"/>
              </a:rPr>
              <a:t> DOE Scrutiny/Gainful Employment</a:t>
            </a:r>
          </a:p>
          <a:p>
            <a:pPr>
              <a:buFont typeface="Arial" charset="0"/>
              <a:buChar char="•"/>
            </a:pPr>
            <a:r>
              <a:rPr lang="en-US" sz="2800" dirty="0">
                <a:latin typeface="Calibri" pitchFamily="34" charset="0"/>
              </a:rPr>
              <a:t> 21</a:t>
            </a:r>
            <a:r>
              <a:rPr lang="en-US" sz="2800" baseline="30000" dirty="0">
                <a:latin typeface="Calibri" pitchFamily="34" charset="0"/>
              </a:rPr>
              <a:t>st</a:t>
            </a:r>
            <a:r>
              <a:rPr lang="en-US" sz="2800" dirty="0">
                <a:latin typeface="Calibri" pitchFamily="34" charset="0"/>
              </a:rPr>
              <a:t> Century Learners</a:t>
            </a:r>
          </a:p>
          <a:p>
            <a:pPr>
              <a:buFont typeface="Arial" charset="0"/>
              <a:buChar char="•"/>
            </a:pPr>
            <a:r>
              <a:rPr lang="en-US" sz="2800" dirty="0">
                <a:latin typeface="Calibri" pitchFamily="34" charset="0"/>
              </a:rPr>
              <a:t> Emerging Technology</a:t>
            </a:r>
          </a:p>
          <a:p>
            <a:pPr>
              <a:buFont typeface="Arial" charset="0"/>
              <a:buChar char="•"/>
            </a:pPr>
            <a:endParaRPr lang="en-US" sz="2800" dirty="0">
              <a:latin typeface="Calibri" pitchFamily="34" charset="0"/>
            </a:endParaRPr>
          </a:p>
        </p:txBody>
      </p:sp>
      <p:pic>
        <p:nvPicPr>
          <p:cNvPr id="4" name="Picture 3" descr="secondary page logos.jpg"/>
          <p:cNvPicPr>
            <a:picLocks noChangeAspect="1"/>
          </p:cNvPicPr>
          <p:nvPr/>
        </p:nvPicPr>
        <p:blipFill>
          <a:blip r:embed="rId2" cstate="print"/>
          <a:stretch>
            <a:fillRect/>
          </a:stretch>
        </p:blipFill>
        <p:spPr>
          <a:xfrm>
            <a:off x="5029200" y="5980897"/>
            <a:ext cx="4114800" cy="877102"/>
          </a:xfrm>
          <a:prstGeom prst="rect">
            <a:avLst/>
          </a:prstGeom>
        </p:spPr>
      </p:pic>
      <p:pic>
        <p:nvPicPr>
          <p:cNvPr id="5" name="Picture 6" descr="MCj04414280000[1]"/>
          <p:cNvPicPr>
            <a:picLocks noChangeAspect="1" noChangeArrowheads="1"/>
          </p:cNvPicPr>
          <p:nvPr/>
        </p:nvPicPr>
        <p:blipFill>
          <a:blip r:embed="rId3" cstate="print"/>
          <a:srcRect/>
          <a:stretch>
            <a:fillRect/>
          </a:stretch>
        </p:blipFill>
        <p:spPr bwMode="auto">
          <a:xfrm>
            <a:off x="3505200" y="4038600"/>
            <a:ext cx="1980971" cy="1980971"/>
          </a:xfrm>
          <a:prstGeom prst="rect">
            <a:avLst/>
          </a:prstGeom>
          <a:noFill/>
          <a:ln w="9525">
            <a:noFill/>
            <a:miter lim="800000"/>
            <a:headEnd/>
            <a:tailEnd/>
          </a:ln>
        </p:spPr>
      </p:pic>
    </p:spTree>
  </p:cSld>
  <p:clrMapOvr>
    <a:masterClrMapping/>
  </p:clrMapOvr>
  <p:transition>
    <p:random/>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r>
              <a:rPr lang="en-US" dirty="0" smtClean="0">
                <a:solidFill>
                  <a:srgbClr val="0070C0"/>
                </a:solidFill>
                <a:latin typeface="Calibri" pitchFamily="34" charset="0"/>
              </a:rPr>
              <a:t>Discussion Question #3</a:t>
            </a:r>
          </a:p>
        </p:txBody>
      </p:sp>
      <p:sp>
        <p:nvSpPr>
          <p:cNvPr id="12291" name="TextBox 2"/>
          <p:cNvSpPr txBox="1">
            <a:spLocks noChangeArrowheads="1"/>
          </p:cNvSpPr>
          <p:nvPr/>
        </p:nvSpPr>
        <p:spPr bwMode="auto">
          <a:xfrm>
            <a:off x="762000" y="1905000"/>
            <a:ext cx="7848600" cy="3108325"/>
          </a:xfrm>
          <a:prstGeom prst="rect">
            <a:avLst/>
          </a:prstGeom>
          <a:noFill/>
          <a:ln w="9525">
            <a:noFill/>
            <a:miter lim="800000"/>
            <a:headEnd/>
            <a:tailEnd/>
          </a:ln>
        </p:spPr>
        <p:txBody>
          <a:bodyPr>
            <a:spAutoFit/>
          </a:bodyPr>
          <a:lstStyle/>
          <a:p>
            <a:r>
              <a:rPr lang="en-US" sz="2800" dirty="0">
                <a:latin typeface="Calibri" pitchFamily="34" charset="0"/>
              </a:rPr>
              <a:t>How will academic leaders need to change to effectively function in a 21</a:t>
            </a:r>
            <a:r>
              <a:rPr lang="en-US" sz="2800" baseline="30000" dirty="0">
                <a:latin typeface="Calibri" pitchFamily="34" charset="0"/>
              </a:rPr>
              <a:t>st</a:t>
            </a:r>
            <a:r>
              <a:rPr lang="en-US" sz="2800" dirty="0">
                <a:latin typeface="Calibri" pitchFamily="34" charset="0"/>
              </a:rPr>
              <a:t> Century learning institution?</a:t>
            </a:r>
          </a:p>
          <a:p>
            <a:endParaRPr lang="en-US" sz="2800" dirty="0">
              <a:latin typeface="Calibri" pitchFamily="34" charset="0"/>
            </a:endParaRPr>
          </a:p>
          <a:p>
            <a:r>
              <a:rPr lang="en-US" sz="2800" dirty="0">
                <a:latin typeface="Calibri" pitchFamily="34" charset="0"/>
              </a:rPr>
              <a:t>What is the profile of an effective private sector academic leader?</a:t>
            </a:r>
          </a:p>
          <a:p>
            <a:pPr>
              <a:buFont typeface="Arial" charset="0"/>
              <a:buChar char="•"/>
            </a:pPr>
            <a:endParaRPr lang="en-US" sz="2800" dirty="0">
              <a:latin typeface="Calibri" pitchFamily="34" charset="0"/>
            </a:endParaRPr>
          </a:p>
        </p:txBody>
      </p:sp>
      <p:pic>
        <p:nvPicPr>
          <p:cNvPr id="4" name="Picture 3" descr="secondary page logos.jpg"/>
          <p:cNvPicPr>
            <a:picLocks noChangeAspect="1"/>
          </p:cNvPicPr>
          <p:nvPr/>
        </p:nvPicPr>
        <p:blipFill>
          <a:blip r:embed="rId3" cstate="print"/>
          <a:stretch>
            <a:fillRect/>
          </a:stretch>
        </p:blipFill>
        <p:spPr>
          <a:xfrm>
            <a:off x="5029200" y="5980897"/>
            <a:ext cx="4114800" cy="877102"/>
          </a:xfrm>
          <a:prstGeom prst="rect">
            <a:avLst/>
          </a:prstGeom>
        </p:spPr>
      </p:pic>
      <p:pic>
        <p:nvPicPr>
          <p:cNvPr id="5" name="Picture 5" descr="MCj04414980000[1]"/>
          <p:cNvPicPr>
            <a:picLocks noChangeAspect="1" noChangeArrowheads="1"/>
          </p:cNvPicPr>
          <p:nvPr/>
        </p:nvPicPr>
        <p:blipFill>
          <a:blip r:embed="rId4" cstate="print"/>
          <a:srcRect/>
          <a:stretch>
            <a:fillRect/>
          </a:stretch>
        </p:blipFill>
        <p:spPr bwMode="auto">
          <a:xfrm>
            <a:off x="3200400" y="4191000"/>
            <a:ext cx="2133600" cy="2133600"/>
          </a:xfrm>
          <a:prstGeom prst="rect">
            <a:avLst/>
          </a:prstGeom>
          <a:noFill/>
          <a:ln w="9525">
            <a:noFill/>
            <a:miter lim="800000"/>
            <a:headEnd/>
            <a:tailEnd/>
          </a:ln>
        </p:spPr>
      </p:pic>
    </p:spTree>
  </p:cSld>
  <p:clrMapOvr>
    <a:masterClrMapping/>
  </p:clrMapOvr>
  <p:transition>
    <p:random/>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r>
              <a:rPr lang="en-US" dirty="0" smtClean="0">
                <a:solidFill>
                  <a:srgbClr val="0070C0"/>
                </a:solidFill>
                <a:latin typeface="Calibri" pitchFamily="34" charset="0"/>
              </a:rPr>
              <a:t>Discussion Question #4</a:t>
            </a:r>
          </a:p>
        </p:txBody>
      </p:sp>
      <p:sp>
        <p:nvSpPr>
          <p:cNvPr id="13315" name="TextBox 2"/>
          <p:cNvSpPr txBox="1">
            <a:spLocks noChangeArrowheads="1"/>
          </p:cNvSpPr>
          <p:nvPr/>
        </p:nvSpPr>
        <p:spPr bwMode="auto">
          <a:xfrm>
            <a:off x="762000" y="1905000"/>
            <a:ext cx="7848600" cy="3108325"/>
          </a:xfrm>
          <a:prstGeom prst="rect">
            <a:avLst/>
          </a:prstGeom>
          <a:noFill/>
          <a:ln w="9525">
            <a:noFill/>
            <a:miter lim="800000"/>
            <a:headEnd/>
            <a:tailEnd/>
          </a:ln>
        </p:spPr>
        <p:txBody>
          <a:bodyPr>
            <a:spAutoFit/>
          </a:bodyPr>
          <a:lstStyle/>
          <a:p>
            <a:r>
              <a:rPr lang="en-US" sz="2800" dirty="0">
                <a:latin typeface="Calibri" pitchFamily="34" charset="0"/>
              </a:rPr>
              <a:t>How will academic deans and campus academic leadership ( and institutional leadership as a whole) need to be developed and trained to be effective leaders in 21</a:t>
            </a:r>
            <a:r>
              <a:rPr lang="en-US" sz="2800" baseline="30000" dirty="0">
                <a:latin typeface="Calibri" pitchFamily="34" charset="0"/>
              </a:rPr>
              <a:t>st</a:t>
            </a:r>
            <a:r>
              <a:rPr lang="en-US" sz="2800" dirty="0">
                <a:latin typeface="Calibri" pitchFamily="34" charset="0"/>
              </a:rPr>
              <a:t> Century learning institutions?</a:t>
            </a:r>
          </a:p>
          <a:p>
            <a:endParaRPr lang="en-US" sz="2800" dirty="0">
              <a:latin typeface="Calibri" pitchFamily="34" charset="0"/>
            </a:endParaRPr>
          </a:p>
          <a:p>
            <a:r>
              <a:rPr lang="en-US" sz="2800" dirty="0">
                <a:latin typeface="Calibri" pitchFamily="34" charset="0"/>
              </a:rPr>
              <a:t>What resources will they need to be effective?</a:t>
            </a:r>
          </a:p>
          <a:p>
            <a:pPr>
              <a:buFont typeface="Arial" charset="0"/>
              <a:buChar char="•"/>
            </a:pPr>
            <a:endParaRPr lang="en-US" sz="2800" dirty="0">
              <a:latin typeface="Calibri" pitchFamily="34" charset="0"/>
            </a:endParaRPr>
          </a:p>
        </p:txBody>
      </p:sp>
      <p:pic>
        <p:nvPicPr>
          <p:cNvPr id="4" name="Picture 3" descr="secondary page logos.jpg"/>
          <p:cNvPicPr>
            <a:picLocks noChangeAspect="1"/>
          </p:cNvPicPr>
          <p:nvPr/>
        </p:nvPicPr>
        <p:blipFill>
          <a:blip r:embed="rId2" cstate="print"/>
          <a:stretch>
            <a:fillRect/>
          </a:stretch>
        </p:blipFill>
        <p:spPr>
          <a:xfrm>
            <a:off x="5029200" y="5980897"/>
            <a:ext cx="4114800" cy="877102"/>
          </a:xfrm>
          <a:prstGeom prst="rect">
            <a:avLst/>
          </a:prstGeom>
        </p:spPr>
      </p:pic>
      <p:pic>
        <p:nvPicPr>
          <p:cNvPr id="5" name="Picture 6" descr="MCj04414280000[1]"/>
          <p:cNvPicPr>
            <a:picLocks noChangeAspect="1" noChangeArrowheads="1"/>
          </p:cNvPicPr>
          <p:nvPr/>
        </p:nvPicPr>
        <p:blipFill>
          <a:blip r:embed="rId3" cstate="print"/>
          <a:srcRect/>
          <a:stretch>
            <a:fillRect/>
          </a:stretch>
        </p:blipFill>
        <p:spPr bwMode="auto">
          <a:xfrm>
            <a:off x="1447800" y="4724400"/>
            <a:ext cx="1980971" cy="1980971"/>
          </a:xfrm>
          <a:prstGeom prst="rect">
            <a:avLst/>
          </a:prstGeom>
          <a:noFill/>
          <a:ln w="9525">
            <a:noFill/>
            <a:miter lim="800000"/>
            <a:headEnd/>
            <a:tailEnd/>
          </a:ln>
        </p:spPr>
      </p:pic>
    </p:spTree>
  </p:cSld>
  <p:clrMapOvr>
    <a:masterClrMapping/>
  </p:clrMapOvr>
  <p:transition>
    <p:random/>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r>
              <a:rPr lang="en-US" dirty="0" smtClean="0">
                <a:solidFill>
                  <a:srgbClr val="0070C0"/>
                </a:solidFill>
                <a:latin typeface="Calibri" pitchFamily="34" charset="0"/>
              </a:rPr>
              <a:t>Discussion Question #5</a:t>
            </a:r>
          </a:p>
        </p:txBody>
      </p:sp>
      <p:sp>
        <p:nvSpPr>
          <p:cNvPr id="14339" name="TextBox 2"/>
          <p:cNvSpPr txBox="1">
            <a:spLocks noChangeArrowheads="1"/>
          </p:cNvSpPr>
          <p:nvPr/>
        </p:nvSpPr>
        <p:spPr bwMode="auto">
          <a:xfrm>
            <a:off x="762000" y="1905000"/>
            <a:ext cx="7848600" cy="1816100"/>
          </a:xfrm>
          <a:prstGeom prst="rect">
            <a:avLst/>
          </a:prstGeom>
          <a:noFill/>
          <a:ln w="9525">
            <a:noFill/>
            <a:miter lim="800000"/>
            <a:headEnd/>
            <a:tailEnd/>
          </a:ln>
        </p:spPr>
        <p:txBody>
          <a:bodyPr>
            <a:spAutoFit/>
          </a:bodyPr>
          <a:lstStyle/>
          <a:p>
            <a:r>
              <a:rPr lang="en-US" sz="2800" dirty="0">
                <a:latin typeface="Calibri" pitchFamily="34" charset="0"/>
              </a:rPr>
              <a:t>What can this group do to further the cause of improving academic leadership in private sector institutions?</a:t>
            </a:r>
          </a:p>
          <a:p>
            <a:pPr>
              <a:buFont typeface="Arial" charset="0"/>
              <a:buChar char="•"/>
            </a:pPr>
            <a:endParaRPr lang="en-US" sz="2800" dirty="0">
              <a:latin typeface="Calibri" pitchFamily="34" charset="0"/>
            </a:endParaRPr>
          </a:p>
        </p:txBody>
      </p:sp>
      <p:pic>
        <p:nvPicPr>
          <p:cNvPr id="4" name="Picture 3" descr="secondary page logos.jpg"/>
          <p:cNvPicPr>
            <a:picLocks noChangeAspect="1"/>
          </p:cNvPicPr>
          <p:nvPr/>
        </p:nvPicPr>
        <p:blipFill>
          <a:blip r:embed="rId2" cstate="print"/>
          <a:stretch>
            <a:fillRect/>
          </a:stretch>
        </p:blipFill>
        <p:spPr>
          <a:xfrm>
            <a:off x="5029200" y="5980897"/>
            <a:ext cx="4114800" cy="877102"/>
          </a:xfrm>
          <a:prstGeom prst="rect">
            <a:avLst/>
          </a:prstGeom>
        </p:spPr>
      </p:pic>
      <p:pic>
        <p:nvPicPr>
          <p:cNvPr id="5" name="Picture 5" descr="MCj04414980000[1]"/>
          <p:cNvPicPr>
            <a:picLocks noChangeAspect="1" noChangeArrowheads="1"/>
          </p:cNvPicPr>
          <p:nvPr/>
        </p:nvPicPr>
        <p:blipFill>
          <a:blip r:embed="rId3" cstate="print"/>
          <a:srcRect/>
          <a:stretch>
            <a:fillRect/>
          </a:stretch>
        </p:blipFill>
        <p:spPr bwMode="auto">
          <a:xfrm>
            <a:off x="3124200" y="3352800"/>
            <a:ext cx="2133600" cy="2133600"/>
          </a:xfrm>
          <a:prstGeom prst="rect">
            <a:avLst/>
          </a:prstGeom>
          <a:noFill/>
          <a:ln w="9525">
            <a:noFill/>
            <a:miter lim="800000"/>
            <a:headEnd/>
            <a:tailEnd/>
          </a:ln>
        </p:spPr>
      </p:pic>
    </p:spTree>
  </p:cSld>
  <p:clrMapOvr>
    <a:masterClrMapping/>
  </p:clrMapOvr>
  <p:transition>
    <p:random/>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70C0"/>
                </a:solidFill>
                <a:latin typeface="Calibri" pitchFamily="34" charset="0"/>
              </a:rPr>
              <a:t>Summary &amp; Next Steps</a:t>
            </a:r>
            <a:endParaRPr lang="en-US" dirty="0">
              <a:solidFill>
                <a:srgbClr val="0070C0"/>
              </a:solidFill>
              <a:latin typeface="Calibri" pitchFamily="34" charset="0"/>
            </a:endParaRPr>
          </a:p>
        </p:txBody>
      </p:sp>
      <p:graphicFrame>
        <p:nvGraphicFramePr>
          <p:cNvPr id="84996" name="Object 4"/>
          <p:cNvGraphicFramePr>
            <a:graphicFrameLocks noChangeAspect="1"/>
          </p:cNvGraphicFramePr>
          <p:nvPr/>
        </p:nvGraphicFramePr>
        <p:xfrm>
          <a:off x="3200400" y="1524000"/>
          <a:ext cx="2438400" cy="3914274"/>
        </p:xfrm>
        <a:graphic>
          <a:graphicData uri="http://schemas.openxmlformats.org/presentationml/2006/ole">
            <p:oleObj spid="_x0000_s70658" name="Clip" r:id="rId3" imgW="1857600" imgH="3995640" progId="">
              <p:embed/>
            </p:oleObj>
          </a:graphicData>
        </a:graphic>
      </p:graphicFrame>
      <p:pic>
        <p:nvPicPr>
          <p:cNvPr id="4" name="Picture 3" descr="secondary page logos.jpg"/>
          <p:cNvPicPr>
            <a:picLocks noChangeAspect="1"/>
          </p:cNvPicPr>
          <p:nvPr/>
        </p:nvPicPr>
        <p:blipFill>
          <a:blip r:embed="rId4" cstate="print"/>
          <a:stretch>
            <a:fillRect/>
          </a:stretch>
        </p:blipFill>
        <p:spPr>
          <a:xfrm>
            <a:off x="5029200" y="5980897"/>
            <a:ext cx="4114800" cy="877102"/>
          </a:xfrm>
          <a:prstGeom prst="rect">
            <a:avLst/>
          </a:prstGeom>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8499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Contact</a:t>
            </a:r>
            <a:endParaRPr lang="en-US" dirty="0"/>
          </a:p>
        </p:txBody>
      </p:sp>
      <p:sp>
        <p:nvSpPr>
          <p:cNvPr id="3" name="Content Placeholder 2"/>
          <p:cNvSpPr>
            <a:spLocks noGrp="1"/>
          </p:cNvSpPr>
          <p:nvPr>
            <p:ph idx="1"/>
          </p:nvPr>
        </p:nvSpPr>
        <p:spPr/>
        <p:txBody>
          <a:bodyPr/>
          <a:lstStyle/>
          <a:p>
            <a:pPr>
              <a:buNone/>
            </a:pPr>
            <a:r>
              <a:rPr lang="en-US" sz="2400" dirty="0" smtClean="0"/>
              <a:t>Dr. John King</a:t>
            </a:r>
          </a:p>
          <a:p>
            <a:pPr>
              <a:buNone/>
            </a:pPr>
            <a:r>
              <a:rPr lang="en-US" sz="2400" dirty="0" smtClean="0"/>
              <a:t>Senior Vice President &amp; Chief Academic Officer</a:t>
            </a:r>
          </a:p>
          <a:p>
            <a:pPr>
              <a:buNone/>
            </a:pPr>
            <a:r>
              <a:rPr lang="en-US" sz="2400" dirty="0" smtClean="0"/>
              <a:t>Lincoln Educational Services</a:t>
            </a:r>
          </a:p>
          <a:p>
            <a:pPr>
              <a:buNone/>
            </a:pPr>
            <a:r>
              <a:rPr lang="en-US" sz="2400" dirty="0" smtClean="0"/>
              <a:t>Email: </a:t>
            </a:r>
            <a:r>
              <a:rPr lang="en-US" sz="2400" dirty="0" smtClean="0">
                <a:hlinkClick r:id="rId2"/>
              </a:rPr>
              <a:t>johnking@lincolnedu.com</a:t>
            </a:r>
            <a:endParaRPr lang="en-US" sz="2400" dirty="0" smtClean="0"/>
          </a:p>
          <a:p>
            <a:pPr>
              <a:buNone/>
            </a:pPr>
            <a:endParaRPr lang="en-US" sz="2400" dirty="0" smtClean="0"/>
          </a:p>
          <a:p>
            <a:pPr>
              <a:buNone/>
            </a:pPr>
            <a:r>
              <a:rPr lang="en-US" sz="2400" dirty="0" smtClean="0"/>
              <a:t>Dr. Jean Norris</a:t>
            </a:r>
          </a:p>
          <a:p>
            <a:pPr>
              <a:buNone/>
            </a:pPr>
            <a:r>
              <a:rPr lang="en-US" sz="2400" dirty="0" smtClean="0"/>
              <a:t>Managing Partner</a:t>
            </a:r>
          </a:p>
          <a:p>
            <a:pPr>
              <a:buNone/>
            </a:pPr>
            <a:r>
              <a:rPr lang="en-US" sz="2400" dirty="0" smtClean="0"/>
              <a:t>Norton Norris</a:t>
            </a:r>
          </a:p>
          <a:p>
            <a:pPr>
              <a:buNone/>
            </a:pPr>
            <a:r>
              <a:rPr lang="en-US" sz="2400" dirty="0" smtClean="0"/>
              <a:t>Email: </a:t>
            </a:r>
            <a:r>
              <a:rPr lang="en-US" sz="2400" dirty="0" smtClean="0">
                <a:hlinkClick r:id="rId3"/>
              </a:rPr>
              <a:t>Jean@nortonnorris.com</a:t>
            </a:r>
            <a:endParaRPr lang="en-US" sz="2400" dirty="0" smtClean="0"/>
          </a:p>
          <a:p>
            <a:pPr>
              <a:buNone/>
            </a:pPr>
            <a:endParaRPr lang="en-US" sz="2000" dirty="0"/>
          </a:p>
        </p:txBody>
      </p:sp>
    </p:spTree>
  </p:cSld>
  <p:clrMapOvr>
    <a:masterClrMapping/>
  </p:clrMapOvr>
  <p:transition>
    <p:random/>
  </p:transition>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11&quot;&gt;&lt;property id=&quot;20148&quot; value=&quot;5&quot;/&gt;&lt;property id=&quot;20300&quot; value=&quot;Slide 1&quot;/&gt;&lt;property id=&quot;20307&quot; value=&quot;288&quot;/&gt;&lt;/object&gt;&lt;object type=&quot;3&quot; unique_id=&quot;17107&quot;&gt;&lt;property id=&quot;20148&quot; value=&quot;5&quot;/&gt;&lt;property id=&quot;20300&quot; value=&quot;Slide 5 - &amp;quot;Major Issues Facing Education&amp;quot;&quot;/&gt;&lt;property id=&quot;20307&quot; value=&quot;342&quot;/&gt;&lt;/object&gt;&lt;object type=&quot;3&quot; unique_id=&quot;17108&quot;&gt;&lt;property id=&quot;20148&quot; value=&quot;5&quot;/&gt;&lt;property id=&quot;20300&quot; value=&quot;Slide 15 - &amp;quot;Foundation of Educational Excellence&amp;quot;&quot;/&gt;&lt;property id=&quot;20307&quot; value=&quot;343&quot;/&gt;&lt;/object&gt;&lt;object type=&quot;3&quot; unique_id=&quot;17109&quot;&gt;&lt;property id=&quot;20148&quot; value=&quot;5&quot;/&gt;&lt;property id=&quot;20300&quot; value=&quot;Slide 8 - &amp;quot;Getting to Wow – Harris Miller, APSCU&amp;quot;&quot;/&gt;&lt;property id=&quot;20307&quot; value=&quot;359&quot;/&gt;&lt;/object&gt;&lt;object type=&quot;3&quot; unique_id=&quot;17112&quot;&gt;&lt;property id=&quot;20148&quot; value=&quot;5&quot;/&gt;&lt;property id=&quot;20300&quot; value=&quot;Slide 14 - &amp;quot;What Leaders Do&amp;quot;&quot;/&gt;&lt;property id=&quot;20307&quot; value=&quot;358&quot;/&gt;&lt;/object&gt;&lt;object type=&quot;3&quot; unique_id=&quot;17431&quot;&gt;&lt;property id=&quot;20148&quot; value=&quot;5&quot;/&gt;&lt;property id=&quot;20300&quot; value=&quot;Slide 2 - &amp;quot;Problem Statement&amp;quot;&quot;/&gt;&lt;property id=&quot;20307&quot; value=&quot;360&quot;/&gt;&lt;/object&gt;&lt;object type=&quot;3&quot; unique_id=&quot;17432&quot;&gt;&lt;property id=&quot;20148&quot; value=&quot;5&quot;/&gt;&lt;property id=&quot;20300&quot; value=&quot;Slide 3 - &amp;quot;Background&amp;quot;&quot;/&gt;&lt;property id=&quot;20307&quot; value=&quot;361&quot;/&gt;&lt;/object&gt;&lt;object type=&quot;3&quot; unique_id=&quot;17488&quot;&gt;&lt;property id=&quot;20148&quot; value=&quot;5&quot;/&gt;&lt;property id=&quot;20300&quot; value=&quot;Slide 25 - &amp;quot;Discussion Question #1&amp;quot;&quot;/&gt;&lt;property id=&quot;20307&quot; value=&quot;365&quot;/&gt;&lt;/object&gt;&lt;object type=&quot;3&quot; unique_id=&quot;17489&quot;&gt;&lt;property id=&quot;20148&quot; value=&quot;5&quot;/&gt;&lt;property id=&quot;20300&quot; value=&quot;Slide 26 - &amp;quot;Discussion Question #2&amp;quot;&quot;/&gt;&lt;property id=&quot;20307&quot; value=&quot;362&quot;/&gt;&lt;/object&gt;&lt;object type=&quot;3&quot; unique_id=&quot;17490&quot;&gt;&lt;property id=&quot;20148&quot; value=&quot;5&quot;/&gt;&lt;property id=&quot;20300&quot; value=&quot;Slide 27 - &amp;quot;Discussion Question #3&amp;quot;&quot;/&gt;&lt;property id=&quot;20307&quot; value=&quot;363&quot;/&gt;&lt;/object&gt;&lt;object type=&quot;3&quot; unique_id=&quot;17491&quot;&gt;&lt;property id=&quot;20148&quot; value=&quot;5&quot;/&gt;&lt;property id=&quot;20300&quot; value=&quot;Slide 28 - &amp;quot;Discussion Question #4&amp;quot;&quot;/&gt;&lt;property id=&quot;20307&quot; value=&quot;364&quot;/&gt;&lt;/object&gt;&lt;object type=&quot;3&quot; unique_id=&quot;17492&quot;&gt;&lt;property id=&quot;20148&quot; value=&quot;5&quot;/&gt;&lt;property id=&quot;20300&quot; value=&quot;Slide 29 - &amp;quot;Discussion Question #5&amp;quot;&quot;/&gt;&lt;property id=&quot;20307&quot; value=&quot;366&quot;/&gt;&lt;/object&gt;&lt;object type=&quot;3&quot; unique_id=&quot;17538&quot;&gt;&lt;property id=&quot;20148&quot; value=&quot;5&quot;/&gt;&lt;property id=&quot;20300&quot; value=&quot;Slide 16 - &amp;quot;Campus Responsibilities&amp;quot;&quot;/&gt;&lt;property id=&quot;20307&quot; value=&quot;368&quot;/&gt;&lt;/object&gt;&lt;object type=&quot;3&quot; unique_id=&quot;17539&quot;&gt;&lt;property id=&quot;20148&quot; value=&quot;5&quot;/&gt;&lt;property id=&quot;20300&quot; value=&quot;Slide 6&quot;/&gt;&lt;property id=&quot;20307&quot; value=&quot;382&quot;/&gt;&lt;/object&gt;&lt;object type=&quot;3&quot; unique_id=&quot;17540&quot;&gt;&lt;property id=&quot;20148&quot; value=&quot;5&quot;/&gt;&lt;property id=&quot;20300&quot; value=&quot;Slide 7 - &amp;quot;Major Issues Facing Education&amp;quot;&quot;/&gt;&lt;property id=&quot;20307&quot; value=&quot;383&quot;/&gt;&lt;/object&gt;&lt;object type=&quot;3&quot; unique_id=&quot;17541&quot;&gt;&lt;property id=&quot;20148&quot; value=&quot;5&quot;/&gt;&lt;property id=&quot;20300&quot; value=&quot;Slide 9 - &amp;quot;Karpman’s Triangle&amp;quot;&quot;/&gt;&lt;property id=&quot;20307&quot; value=&quot;384&quot;/&gt;&lt;/object&gt;&lt;object type=&quot;3&quot; unique_id=&quot;17542&quot;&gt;&lt;property id=&quot;20148&quot; value=&quot;5&quot;/&gt;&lt;property id=&quot;20300&quot; value=&quot;Slide 10 - &amp;quot;What is Leadership?&amp;quot;&quot;/&gt;&lt;property id=&quot;20307&quot; value=&quot;369&quot;/&gt;&lt;/object&gt;&lt;object type=&quot;3&quot; unique_id=&quot;17543&quot;&gt;&lt;property id=&quot;20148&quot; value=&quot;5&quot;/&gt;&lt;property id=&quot;20300&quot; value=&quot;Slide 11 - &amp;quot;Leadership Challenges&amp;quot;&quot;/&gt;&lt;property id=&quot;20307&quot; value=&quot;371&quot;/&gt;&lt;/object&gt;&lt;object type=&quot;3&quot; unique_id=&quot;17544&quot;&gt;&lt;property id=&quot;20148&quot; value=&quot;5&quot;/&gt;&lt;property id=&quot;20300&quot; value=&quot;Slide 12 - &amp;quot;Leadership Challenges&amp;quot;&quot;/&gt;&lt;property id=&quot;20307&quot; value=&quot;372&quot;/&gt;&lt;/object&gt;&lt;object type=&quot;3&quot; unique_id=&quot;17545&quot;&gt;&lt;property id=&quot;20148&quot; value=&quot;5&quot;/&gt;&lt;property id=&quot;20300&quot; value=&quot;Slide 13 - &amp;quot;     Leadership Opportunities&amp;quot;&quot;/&gt;&lt;property id=&quot;20307&quot; value=&quot;374&quot;/&gt;&lt;/object&gt;&lt;object type=&quot;3&quot; unique_id=&quot;17546&quot;&gt;&lt;property id=&quot;20148&quot; value=&quot;5&quot;/&gt;&lt;property id=&quot;20300&quot; value=&quot;Slide 17 - &amp;quot;Leadership Opportunities&amp;quot;&quot;/&gt;&lt;property id=&quot;20307&quot; value=&quot;375&quot;/&gt;&lt;/object&gt;&lt;object type=&quot;3&quot; unique_id=&quot;17547&quot;&gt;&lt;property id=&quot;20148&quot; value=&quot;5&quot;/&gt;&lt;property id=&quot;20300&quot; value=&quot;Slide 18 - &amp;quot;Leadership Study&amp;quot;&quot;/&gt;&lt;property id=&quot;20307&quot; value=&quot;376&quot;/&gt;&lt;/object&gt;&lt;object type=&quot;3&quot; unique_id=&quot;17548&quot;&gt;&lt;property id=&quot;20148&quot; value=&quot;5&quot;/&gt;&lt;property id=&quot;20300&quot; value=&quot;Slide 19 - &amp;quot;Leadership Profile &amp;quot;&quot;/&gt;&lt;property id=&quot;20307&quot; value=&quot;377&quot;/&gt;&lt;/object&gt;&lt;object type=&quot;3&quot; unique_id=&quot;17549&quot;&gt;&lt;property id=&quot;20148&quot; value=&quot;5&quot;/&gt;&lt;property id=&quot;20300&quot; value=&quot;Slide 20 - &amp;quot;Thinking Style&amp;quot;&quot;/&gt;&lt;property id=&quot;20307&quot; value=&quot;378&quot;/&gt;&lt;/object&gt;&lt;object type=&quot;3&quot; unique_id=&quot;17550&quot;&gt;&lt;property id=&quot;20148&quot; value=&quot;5&quot;/&gt;&lt;property id=&quot;20300&quot; value=&quot;Slide 21 - &amp;quot;Behavioral Traits&amp;quot;&quot;/&gt;&lt;property id=&quot;20307&quot; value=&quot;379&quot;/&gt;&lt;/object&gt;&lt;object type=&quot;3&quot; unique_id=&quot;17551&quot;&gt;&lt;property id=&quot;20148&quot; value=&quot;5&quot;/&gt;&lt;property id=&quot;20300&quot; value=&quot;Slide 22 - &amp;quot;Occupational Interests&amp;quot;&quot;/&gt;&lt;property id=&quot;20307&quot; value=&quot;380&quot;/&gt;&lt;/object&gt;&lt;object type=&quot;3&quot; unique_id=&quot;17552&quot;&gt;&lt;property id=&quot;20148&quot; value=&quot;5&quot;/&gt;&lt;property id=&quot;20300&quot; value=&quot;Slide 23 - &amp;quot;Occupational Interests&amp;quot;&quot;/&gt;&lt;property id=&quot;20307&quot; value=&quot;381&quot;/&gt;&lt;/object&gt;&lt;object type=&quot;3&quot; unique_id=&quot;17582&quot;&gt;&lt;property id=&quot;20148&quot; value=&quot;5&quot;/&gt;&lt;property id=&quot;20300&quot; value=&quot;Slide 4 - &amp;quot;Influences on Education&amp;quot;&quot;/&gt;&lt;property id=&quot;20307&quot; value=&quot;385&quot;/&gt;&lt;/object&gt;&lt;object type=&quot;3&quot; unique_id=&quot;17823&quot;&gt;&lt;property id=&quot;20148&quot; value=&quot;5&quot;/&gt;&lt;property id=&quot;20300&quot; value=&quot;Slide 24 - &amp;quot;Questions for Discussion&amp;quot;&quot;/&gt;&lt;property id=&quot;20307&quot; value=&quot;386&quot;/&gt;&lt;/object&gt;&lt;object type=&quot;3&quot; unique_id=&quot;17824&quot;&gt;&lt;property id=&quot;20148&quot; value=&quot;5&quot;/&gt;&lt;property id=&quot;20300&quot; value=&quot;Slide 30 - &amp;quot;Summary &amp;amp; Next Steps&amp;quot;&quot;/&gt;&lt;property id=&quot;20307&quot; value=&quot;387&quot;/&gt;&lt;/object&gt;&lt;/object&gt;&lt;/object&gt;&lt;/database&gt;"/>
  <p:tag name="SECTOMILLISECCONVERTED" val="1"/>
</p:tagLst>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1711</TotalTime>
  <Words>1050</Words>
  <Application>Microsoft Office PowerPoint</Application>
  <PresentationFormat>On-screen Show (4:3)</PresentationFormat>
  <Paragraphs>217</Paragraphs>
  <Slides>32</Slides>
  <Notes>26</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32</vt:i4>
      </vt:variant>
    </vt:vector>
  </HeadingPairs>
  <TitlesOfParts>
    <vt:vector size="34" baseType="lpstr">
      <vt:lpstr>Default Design</vt:lpstr>
      <vt:lpstr>Clip</vt:lpstr>
      <vt:lpstr>Slide 1</vt:lpstr>
      <vt:lpstr>Problem Statement</vt:lpstr>
      <vt:lpstr>Background</vt:lpstr>
      <vt:lpstr>Influences on Education</vt:lpstr>
      <vt:lpstr>Major Issues Facing Education</vt:lpstr>
      <vt:lpstr>Major Issues Facing Education</vt:lpstr>
      <vt:lpstr>Slide 7</vt:lpstr>
      <vt:lpstr>Major Issues Facing Education</vt:lpstr>
      <vt:lpstr>Getting to Wow – Harris Miller, APSCU</vt:lpstr>
      <vt:lpstr>Karpman’s Triangle</vt:lpstr>
      <vt:lpstr>What is Leadership?</vt:lpstr>
      <vt:lpstr>Leadership Challenges</vt:lpstr>
      <vt:lpstr>Leadership Challenges</vt:lpstr>
      <vt:lpstr>     Leadership Opportunities</vt:lpstr>
      <vt:lpstr>What Leaders Do</vt:lpstr>
      <vt:lpstr>Foundation of Educational Excellence</vt:lpstr>
      <vt:lpstr>Campus Responsibilities</vt:lpstr>
      <vt:lpstr>Leadership Opportunities</vt:lpstr>
      <vt:lpstr>Leadership Study</vt:lpstr>
      <vt:lpstr>Leadership Profile </vt:lpstr>
      <vt:lpstr>Thinking Style</vt:lpstr>
      <vt:lpstr>Behavioral Traits</vt:lpstr>
      <vt:lpstr>Occupational Interests</vt:lpstr>
      <vt:lpstr>Occupational Interests</vt:lpstr>
      <vt:lpstr>Questions for Discussion</vt:lpstr>
      <vt:lpstr>Discussion Question #1</vt:lpstr>
      <vt:lpstr>Discussion Question #2</vt:lpstr>
      <vt:lpstr>Discussion Question #3</vt:lpstr>
      <vt:lpstr>Discussion Question #4</vt:lpstr>
      <vt:lpstr>Discussion Question #5</vt:lpstr>
      <vt:lpstr>Summary &amp; Next Steps</vt:lpstr>
      <vt:lpstr>Contact</vt:lpstr>
    </vt:vector>
  </TitlesOfParts>
  <Company>LES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johnking</dc:creator>
  <cp:lastModifiedBy>jennyf</cp:lastModifiedBy>
  <cp:revision>40</cp:revision>
  <dcterms:created xsi:type="dcterms:W3CDTF">2010-10-04T13:30:05Z</dcterms:created>
  <dcterms:modified xsi:type="dcterms:W3CDTF">2010-10-15T18:32:40Z</dcterms:modified>
</cp:coreProperties>
</file>