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0" r:id="rId4"/>
    <p:sldId id="258" r:id="rId5"/>
    <p:sldId id="261" r:id="rId6"/>
    <p:sldId id="264" r:id="rId7"/>
    <p:sldId id="265" r:id="rId8"/>
    <p:sldId id="263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8C65B-3E13-43FF-BB64-6E277363F14B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D8D1E-E4CD-4948-AC84-43D9E20CE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018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F5A3105-8786-48D7-A094-FE6903358FCB}" type="slidenum">
              <a:rPr lang="en-US" sz="1200" smtClean="0"/>
              <a:pPr eaLnBrk="1" hangingPunct="1"/>
              <a:t>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F5A3105-8786-48D7-A094-FE6903358FCB}" type="slidenum">
              <a:rPr lang="en-US" sz="1200" smtClean="0"/>
              <a:pPr eaLnBrk="1" hangingPunct="1"/>
              <a:t>4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pPr/>
              <a:t>10/15/2010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pPr/>
              <a:t>10/15/2010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ebhost.bridgew.edu/kdobush/Diff_Inst/School%20wide%20differentiated%20Instruction.rt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743199"/>
          </a:xfrm>
        </p:spPr>
        <p:txBody>
          <a:bodyPr/>
          <a:lstStyle/>
          <a:p>
            <a:r>
              <a:rPr lang="en-US" sz="6000" dirty="0" smtClean="0"/>
              <a:t>Student Retention and Student Engagement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</p:spPr>
        <p:txBody>
          <a:bodyPr/>
          <a:lstStyle/>
          <a:p>
            <a:r>
              <a:rPr lang="en-US" b="1" i="1" dirty="0" smtClean="0"/>
              <a:t>Retention</a:t>
            </a:r>
            <a:r>
              <a:rPr lang="en-US" dirty="0" smtClean="0"/>
              <a:t> and </a:t>
            </a:r>
            <a:r>
              <a:rPr lang="en-US" b="1" i="1" dirty="0" smtClean="0"/>
              <a:t>Engagement</a:t>
            </a:r>
            <a:r>
              <a:rPr lang="en-US" dirty="0" smtClean="0"/>
              <a:t> techniques which lead to lower attrition/higher retention of students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/>
              <a:t>October 2010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b="1" dirty="0"/>
              <a:t>IMAGINE AMERICA FOUNDATION</a:t>
            </a:r>
            <a:br>
              <a:rPr lang="en-US" b="1" dirty="0"/>
            </a:br>
            <a:r>
              <a:rPr lang="en-US" b="1" i="1" dirty="0"/>
              <a:t>Center for Excellence in Education </a:t>
            </a:r>
            <a:r>
              <a:rPr lang="en-US" b="1" dirty="0"/>
              <a:t>Symposium,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290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Student retention is key to private sector education institutions, and student engagement is a critical component of student retention.</a:t>
            </a:r>
          </a:p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  What are the challenges associated with student retention and engagement and what best practices can be employed to mitigate those challenges?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581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Student Success at a Glance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895600" y="3291254"/>
            <a:ext cx="2819400" cy="1752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Student Success</a:t>
            </a:r>
          </a:p>
        </p:txBody>
      </p:sp>
      <p:cxnSp>
        <p:nvCxnSpPr>
          <p:cNvPr id="5" name="Straight Connector 4"/>
          <p:cNvCxnSpPr>
            <a:stCxn id="4" idx="0"/>
          </p:cNvCxnSpPr>
          <p:nvPr/>
        </p:nvCxnSpPr>
        <p:spPr>
          <a:xfrm flipV="1">
            <a:off x="4305300" y="2819400"/>
            <a:ext cx="0" cy="47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6"/>
          </p:cNvCxnSpPr>
          <p:nvPr/>
        </p:nvCxnSpPr>
        <p:spPr>
          <a:xfrm>
            <a:off x="5715000" y="4167554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305300" y="5043854"/>
            <a:ext cx="0" cy="471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</p:cNvCxnSpPr>
          <p:nvPr/>
        </p:nvCxnSpPr>
        <p:spPr>
          <a:xfrm flipH="1">
            <a:off x="2362200" y="4167554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151684" y="3672254"/>
            <a:ext cx="2154115" cy="97887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086100" y="1907931"/>
            <a:ext cx="2438399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048000" y="5498123"/>
            <a:ext cx="2514599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81000" y="3736731"/>
            <a:ext cx="21336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276600" y="2057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Education and Curriculum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400800" y="3886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Student Services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276600" y="57150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lt1"/>
                </a:solidFill>
              </a:rPr>
              <a:t>Faculty Training and Development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3962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Career Services/ Placement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958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Faculty Training</a:t>
            </a: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5400" y="5029200"/>
            <a:ext cx="6629400" cy="1752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09800" y="3581400"/>
            <a:ext cx="4876800" cy="1447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2800" y="2057400"/>
            <a:ext cx="2514600" cy="1524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09800" y="5410200"/>
            <a:ext cx="4953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Faculty Support and Training/ Teacher Preparedness Training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933700" y="3751302"/>
            <a:ext cx="3505200" cy="11079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The Ability to Identify the Needs of Every Student/ Differentiated Instruction</a:t>
            </a:r>
            <a:endParaRPr lang="en-US" sz="2200" dirty="0"/>
          </a:p>
        </p:txBody>
      </p:sp>
      <p:sp>
        <p:nvSpPr>
          <p:cNvPr id="21" name="TextBox 20"/>
          <p:cNvSpPr txBox="1"/>
          <p:nvPr/>
        </p:nvSpPr>
        <p:spPr>
          <a:xfrm>
            <a:off x="3581400" y="2230315"/>
            <a:ext cx="2057400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Increased Student Retention and Student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6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Support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Content Placeholder 7"/>
          <p:cNvSpPr txBox="1">
            <a:spLocks noGrp="1"/>
          </p:cNvSpPr>
          <p:nvPr>
            <p:ph idx="1"/>
          </p:nvPr>
        </p:nvSpPr>
        <p:spPr>
          <a:xfrm>
            <a:off x="1752600" y="1828800"/>
            <a:ext cx="5715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dirty="0" smtClean="0"/>
              <a:t>Faculty Support and Training/ Teacher Preparedness Training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1242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New Faculty On-Boarding Process</a:t>
            </a:r>
          </a:p>
          <a:p>
            <a:pPr lvl="1"/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</a:t>
            </a:r>
          </a:p>
          <a:p>
            <a:pPr lvl="1"/>
            <a:r>
              <a:rPr lang="en-US" sz="2400" dirty="0" smtClean="0"/>
              <a:t>Why is a strong faculty development program especially necessary for career education?</a:t>
            </a:r>
            <a:endParaRPr lang="en-US" sz="2400" dirty="0"/>
          </a:p>
          <a:p>
            <a:pPr lvl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68288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Support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Content Placeholder 7"/>
          <p:cNvSpPr txBox="1">
            <a:spLocks noGrp="1"/>
          </p:cNvSpPr>
          <p:nvPr>
            <p:ph idx="1"/>
          </p:nvPr>
        </p:nvSpPr>
        <p:spPr>
          <a:xfrm>
            <a:off x="1752600" y="1828800"/>
            <a:ext cx="5715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dirty="0" smtClean="0"/>
              <a:t>Faculty Support and Training/ Teacher Preparedness Training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1242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On-Going Faculty Development and Training</a:t>
            </a:r>
          </a:p>
          <a:p>
            <a:pPr lvl="1"/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</a:t>
            </a:r>
          </a:p>
          <a:p>
            <a:pPr lvl="1"/>
            <a:r>
              <a:rPr lang="en-US" sz="2400" dirty="0" smtClean="0"/>
              <a:t>What activities/elements make-up a strong faculty development plan?</a:t>
            </a:r>
            <a:endParaRPr lang="en-US" sz="2400" dirty="0"/>
          </a:p>
          <a:p>
            <a:pPr lvl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88418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Support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Content Placeholder 7"/>
          <p:cNvSpPr txBox="1">
            <a:spLocks noGrp="1"/>
          </p:cNvSpPr>
          <p:nvPr>
            <p:ph idx="1"/>
          </p:nvPr>
        </p:nvSpPr>
        <p:spPr>
          <a:xfrm>
            <a:off x="1752600" y="1828800"/>
            <a:ext cx="5715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dirty="0" smtClean="0"/>
              <a:t>Faculty Support and Training/ Teacher Preparedness Training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806864" y="2814954"/>
            <a:ext cx="5584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YTI Career Institute’s Faculty Development Plan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1600200" y="3522840"/>
            <a:ext cx="6324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 smtClean="0"/>
          </a:p>
          <a:p>
            <a:r>
              <a:rPr lang="en-US" i="1" dirty="0" smtClean="0"/>
              <a:t>New </a:t>
            </a:r>
            <a:r>
              <a:rPr lang="en-US" i="1" dirty="0"/>
              <a:t>hired faculty workshop topics would include the following</a:t>
            </a:r>
            <a:r>
              <a:rPr lang="en-US" i="1" dirty="0" smtClean="0"/>
              <a:t>:</a:t>
            </a:r>
            <a:endParaRPr lang="en-US" dirty="0"/>
          </a:p>
          <a:p>
            <a:pPr lvl="0"/>
            <a:r>
              <a:rPr lang="en-US" dirty="0" smtClean="0"/>
              <a:t>-Classroom </a:t>
            </a:r>
            <a:r>
              <a:rPr lang="en-US" dirty="0"/>
              <a:t>management, </a:t>
            </a:r>
          </a:p>
          <a:p>
            <a:pPr lvl="0"/>
            <a:r>
              <a:rPr lang="en-US" dirty="0" smtClean="0"/>
              <a:t>-Student advising, </a:t>
            </a:r>
            <a:endParaRPr lang="en-US" dirty="0"/>
          </a:p>
          <a:p>
            <a:pPr lvl="0"/>
            <a:r>
              <a:rPr lang="en-US" dirty="0" smtClean="0"/>
              <a:t>-Appropriate </a:t>
            </a:r>
            <a:r>
              <a:rPr lang="en-US" dirty="0"/>
              <a:t>assessment </a:t>
            </a:r>
          </a:p>
          <a:p>
            <a:pPr lvl="0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-Active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and learning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techniques/differentiated instruction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 smtClean="0"/>
              <a:t>-Resource </a:t>
            </a:r>
            <a:r>
              <a:rPr lang="en-US" dirty="0"/>
              <a:t>awareness (who to go to, what resources are available </a:t>
            </a:r>
            <a:r>
              <a:rPr lang="en-US" dirty="0" smtClean="0"/>
              <a:t>etc.)</a:t>
            </a:r>
            <a:endParaRPr lang="en-US" dirty="0"/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9637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Differentiated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Differentiated Instruction?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latin typeface="Arial Black" pitchFamily="34" charset="0"/>
              </a:rPr>
              <a:t>“A </a:t>
            </a:r>
            <a:r>
              <a:rPr lang="en-US" dirty="0">
                <a:latin typeface="Arial Black" pitchFamily="34" charset="0"/>
              </a:rPr>
              <a:t>fuller definition of differentiated instruction is that a teacher </a:t>
            </a:r>
            <a:r>
              <a:rPr lang="en-US" b="1" dirty="0">
                <a:latin typeface="Arial Black" pitchFamily="34" charset="0"/>
              </a:rPr>
              <a:t>proactively </a:t>
            </a:r>
            <a:r>
              <a:rPr lang="en-US" dirty="0">
                <a:latin typeface="Arial Black" pitchFamily="34" charset="0"/>
              </a:rPr>
              <a:t>plans varied approaches to what students need to learn, how they will learn it, and/or how they can express what they have learned in order to increase the likelihood that each student will learn as much as he or she can as efficiently as </a:t>
            </a:r>
            <a:r>
              <a:rPr lang="en-US" dirty="0" smtClean="0">
                <a:latin typeface="Arial Black" pitchFamily="34" charset="0"/>
              </a:rPr>
              <a:t>possible” </a:t>
            </a:r>
            <a:r>
              <a:rPr lang="en-US" dirty="0">
                <a:latin typeface="Arial Black" pitchFamily="34" charset="0"/>
              </a:rPr>
              <a:t>(Tomlinson, </a:t>
            </a:r>
            <a:r>
              <a:rPr lang="en-US" dirty="0" smtClean="0">
                <a:latin typeface="Arial Black" pitchFamily="34" charset="0"/>
              </a:rPr>
              <a:t>2000, </a:t>
            </a:r>
            <a:r>
              <a:rPr lang="en-US" dirty="0">
                <a:latin typeface="Arial Black" pitchFamily="34" charset="0"/>
              </a:rPr>
              <a:t>p. </a:t>
            </a:r>
            <a:r>
              <a:rPr lang="en-US" smtClean="0">
                <a:latin typeface="Arial Black" pitchFamily="34" charset="0"/>
              </a:rPr>
              <a:t>25).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1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Differentiated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Question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How can differentiated instruction aide in the delivery of course materials within the career education arena?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Varied student demographics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Open enrollment admissions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Industry modeled curriculum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Industry professionals employed as faculty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b="1" i="1" dirty="0" smtClean="0">
                <a:solidFill>
                  <a:schemeClr val="tx1"/>
                </a:solidFill>
                <a:latin typeface="+mn-lt"/>
              </a:rPr>
              <a:t>Generational learning issues</a:t>
            </a:r>
            <a:endParaRPr lang="en-US" sz="2400" b="1" i="1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en-US" dirty="0">
              <a:latin typeface="Arial Black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45777" y="1600200"/>
            <a:ext cx="3505200" cy="11079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The Ability to Identify the Needs of Every Student/ Differentiated Instruction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42567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Differentiated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Question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How can administrators ensure faculty are prepared and utilizing differentiated instruction?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Faculty observation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Peer observation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Student satisfaction surveys</a:t>
            </a:r>
          </a:p>
          <a:p>
            <a:pPr lvl="2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Faculty feedback surveys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	</a:t>
            </a:r>
          </a:p>
          <a:p>
            <a:pPr marL="0" indent="0">
              <a:buNone/>
            </a:pPr>
            <a:endParaRPr lang="en-US" dirty="0">
              <a:latin typeface="Arial Black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71800" y="1664677"/>
            <a:ext cx="3505200" cy="11079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The Ability to Identify the Needs of Every Student/ Differentiated Instruction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61767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Result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2438400" y="2057400"/>
            <a:ext cx="47244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dirty="0" smtClean="0"/>
              <a:t>Increased Student Retention and Student Success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3124200"/>
            <a:ext cx="5105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for Discussion:</a:t>
            </a: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2000" dirty="0" smtClean="0"/>
              <a:t>What does student success look like in a career education environment?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What measureable outcomes can we use to determine student success?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Is there a base attrition goal for career education schools?</a:t>
            </a: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55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Tomlinson, C. T. (</a:t>
            </a:r>
            <a:r>
              <a:rPr lang="en-US" sz="1400" dirty="0" smtClean="0"/>
              <a:t>2003). </a:t>
            </a:r>
            <a:r>
              <a:rPr lang="en-US" sz="1400" dirty="0">
                <a:hlinkClick r:id="rId2"/>
              </a:rPr>
              <a:t>Differentiated Instruction: Can </a:t>
            </a:r>
            <a:r>
              <a:rPr lang="en-US" sz="1400" dirty="0" smtClean="0">
                <a:hlinkClick r:id="rId2"/>
              </a:rPr>
              <a:t>It </a:t>
            </a:r>
            <a:r>
              <a:rPr lang="en-US" sz="1400" dirty="0">
                <a:hlinkClick r:id="rId2"/>
              </a:rPr>
              <a:t>Work</a:t>
            </a:r>
            <a:r>
              <a:rPr lang="en-US" sz="1400" dirty="0"/>
              <a:t>? </a:t>
            </a:r>
            <a:r>
              <a:rPr lang="en-US" sz="1400" u="sng" dirty="0"/>
              <a:t>The Education </a:t>
            </a:r>
            <a:r>
              <a:rPr lang="en-US" sz="1400" u="sng" dirty="0" smtClean="0"/>
              <a:t>Digest </a:t>
            </a:r>
            <a:r>
              <a:rPr lang="en-US" sz="1400" u="sng" dirty="0"/>
              <a:t>65 </a:t>
            </a:r>
            <a:r>
              <a:rPr lang="en-US" sz="1400" dirty="0"/>
              <a:t>(5) </a:t>
            </a:r>
            <a:r>
              <a:rPr lang="en-US" sz="1400" dirty="0" smtClean="0"/>
              <a:t>25-	31</a:t>
            </a:r>
            <a:r>
              <a:rPr lang="en-US" sz="1400" dirty="0"/>
              <a:t>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01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Mark Snyder</a:t>
            </a:r>
          </a:p>
          <a:p>
            <a:pPr algn="ctr">
              <a:buNone/>
            </a:pPr>
            <a:r>
              <a:rPr lang="en-US" b="1" dirty="0" smtClean="0"/>
              <a:t>Associate Director of Education</a:t>
            </a:r>
          </a:p>
          <a:p>
            <a:pPr algn="ctr">
              <a:buNone/>
            </a:pPr>
            <a:r>
              <a:rPr lang="en-US" b="1" dirty="0" smtClean="0"/>
              <a:t>YTI Career Institute</a:t>
            </a:r>
          </a:p>
          <a:p>
            <a:pPr algn="ctr">
              <a:buNone/>
            </a:pPr>
            <a:r>
              <a:rPr lang="en-US" b="1" dirty="0" smtClean="0"/>
              <a:t>Email: mark.snyder@yti.edu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204</TotalTime>
  <Words>448</Words>
  <Application>Microsoft Office PowerPoint</Application>
  <PresentationFormat>On-screen Show (4:3)</PresentationFormat>
  <Paragraphs>119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Executive</vt:lpstr>
      <vt:lpstr>Student Retention and Student Engagement</vt:lpstr>
      <vt:lpstr>Problem</vt:lpstr>
      <vt:lpstr>Student Success at a Glance</vt:lpstr>
      <vt:lpstr>Faculty Training</vt:lpstr>
      <vt:lpstr>Faculty Support</vt:lpstr>
      <vt:lpstr>Faculty Support</vt:lpstr>
      <vt:lpstr>Faculty Support</vt:lpstr>
      <vt:lpstr>Differentiated Instruction</vt:lpstr>
      <vt:lpstr>Differentiated Instruction</vt:lpstr>
      <vt:lpstr>Differentiated Instruction</vt:lpstr>
      <vt:lpstr>The End Result</vt:lpstr>
      <vt:lpstr>References</vt:lpstr>
      <vt:lpstr>Contact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Retention and Student Engagement</dc:title>
  <dc:creator>Mark Snyder</dc:creator>
  <cp:lastModifiedBy>jennyf</cp:lastModifiedBy>
  <cp:revision>20</cp:revision>
  <dcterms:created xsi:type="dcterms:W3CDTF">2010-10-11T00:54:20Z</dcterms:created>
  <dcterms:modified xsi:type="dcterms:W3CDTF">2010-10-15T17:50:50Z</dcterms:modified>
</cp:coreProperties>
</file>