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39"/>
  </p:notesMasterIdLst>
  <p:sldIdLst>
    <p:sldId id="256" r:id="rId2"/>
    <p:sldId id="297" r:id="rId3"/>
    <p:sldId id="271" r:id="rId4"/>
    <p:sldId id="292" r:id="rId5"/>
    <p:sldId id="298" r:id="rId6"/>
    <p:sldId id="299" r:id="rId7"/>
    <p:sldId id="280" r:id="rId8"/>
    <p:sldId id="281" r:id="rId9"/>
    <p:sldId id="282" r:id="rId10"/>
    <p:sldId id="257" r:id="rId11"/>
    <p:sldId id="258" r:id="rId12"/>
    <p:sldId id="259" r:id="rId13"/>
    <p:sldId id="260" r:id="rId14"/>
    <p:sldId id="262" r:id="rId15"/>
    <p:sldId id="278" r:id="rId16"/>
    <p:sldId id="263" r:id="rId17"/>
    <p:sldId id="277" r:id="rId18"/>
    <p:sldId id="283" r:id="rId19"/>
    <p:sldId id="287" r:id="rId20"/>
    <p:sldId id="265" r:id="rId21"/>
    <p:sldId id="261" r:id="rId22"/>
    <p:sldId id="284" r:id="rId23"/>
    <p:sldId id="288" r:id="rId24"/>
    <p:sldId id="285" r:id="rId25"/>
    <p:sldId id="286" r:id="rId26"/>
    <p:sldId id="291" r:id="rId27"/>
    <p:sldId id="294" r:id="rId28"/>
    <p:sldId id="276" r:id="rId29"/>
    <p:sldId id="300" r:id="rId30"/>
    <p:sldId id="269" r:id="rId31"/>
    <p:sldId id="301" r:id="rId32"/>
    <p:sldId id="272" r:id="rId33"/>
    <p:sldId id="303" r:id="rId34"/>
    <p:sldId id="302" r:id="rId35"/>
    <p:sldId id="295" r:id="rId36"/>
    <p:sldId id="289" r:id="rId37"/>
    <p:sldId id="296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9" autoAdjust="0"/>
    <p:restoredTop sz="94643" autoAdjust="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31D38-6738-4F14-8CA4-8EC6469406F2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93A98-6160-49C8-8820-913A020399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3086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93A98-6160-49C8-8820-913A0203996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5431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1CE9-2AC3-4CD6-98D6-F7A7DC283637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D3AC0F9-DC10-48A8-972E-F30A47CE0E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1CE9-2AC3-4CD6-98D6-F7A7DC283637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C0F9-DC10-48A8-972E-F30A47CE0E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1CE9-2AC3-4CD6-98D6-F7A7DC283637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C0F9-DC10-48A8-972E-F30A47CE0E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1CE9-2AC3-4CD6-98D6-F7A7DC283637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C0F9-DC10-48A8-972E-F30A47CE0E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1CE9-2AC3-4CD6-98D6-F7A7DC283637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C0F9-DC10-48A8-972E-F30A47CE0E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1CE9-2AC3-4CD6-98D6-F7A7DC283637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C0F9-DC10-48A8-972E-F30A47CE0E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1CE9-2AC3-4CD6-98D6-F7A7DC283637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C0F9-DC10-48A8-972E-F30A47CE0E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1CE9-2AC3-4CD6-98D6-F7A7DC283637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C0F9-DC10-48A8-972E-F30A47CE0E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1CE9-2AC3-4CD6-98D6-F7A7DC283637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C0F9-DC10-48A8-972E-F30A47CE0E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1CE9-2AC3-4CD6-98D6-F7A7DC283637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C0F9-DC10-48A8-972E-F30A47CE0E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1CE9-2AC3-4CD6-98D6-F7A7DC283637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C0F9-DC10-48A8-972E-F30A47CE0E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1E51CE9-2AC3-4CD6-98D6-F7A7DC283637}" type="datetimeFigureOut">
              <a:rPr lang="en-US" smtClean="0"/>
              <a:pPr/>
              <a:t>10/15/2010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D3AC0F9-DC10-48A8-972E-F30A47CE0E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hyperlink" Target="http://www.randomhouse.com/princetonreview/catalog/display.pperl?isbn=9780375429590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hyperlink" Target="http://www.usnews.com/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8.png"/><Relationship Id="rId7" Type="http://schemas.openxmlformats.org/officeDocument/2006/relationships/hyperlink" Target="http://www.msbcollege.edu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gif"/><Relationship Id="rId5" Type="http://schemas.openxmlformats.org/officeDocument/2006/relationships/hyperlink" Target="http://www.herzing.edu/" TargetMode="Externa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jsmalec@mba1978.hbs.edu" TargetMode="External"/><Relationship Id="rId2" Type="http://schemas.openxmlformats.org/officeDocument/2006/relationships/hyperlink" Target="mailto:bfaulkner@pcitraining.edu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Dr. </a:t>
            </a:r>
            <a:r>
              <a:rPr lang="en-US" dirty="0" smtClean="0"/>
              <a:t>Blake </a:t>
            </a:r>
            <a:r>
              <a:rPr lang="en-US" dirty="0" err="1" smtClean="0"/>
              <a:t>faulkner</a:t>
            </a:r>
            <a:r>
              <a:rPr lang="en-US" dirty="0" smtClean="0"/>
              <a:t> and </a:t>
            </a:r>
            <a:r>
              <a:rPr lang="en-US" dirty="0" err="1" smtClean="0"/>
              <a:t>jane</a:t>
            </a:r>
            <a:r>
              <a:rPr lang="en-US" dirty="0" smtClean="0"/>
              <a:t> </a:t>
            </a:r>
            <a:r>
              <a:rPr lang="en-US" dirty="0" err="1" smtClean="0"/>
              <a:t>sadd</a:t>
            </a:r>
            <a:r>
              <a:rPr lang="en-US" dirty="0" smtClean="0"/>
              <a:t> </a:t>
            </a:r>
            <a:r>
              <a:rPr lang="en-US" dirty="0" err="1" smtClean="0"/>
              <a:t>smalec</a:t>
            </a:r>
            <a:endParaRPr lang="en-US" dirty="0" smtClean="0"/>
          </a:p>
          <a:p>
            <a:r>
              <a:rPr lang="en-US" dirty="0" err="1" smtClean="0"/>
              <a:t>Iaf</a:t>
            </a:r>
            <a:r>
              <a:rPr lang="en-US" dirty="0" smtClean="0"/>
              <a:t>/</a:t>
            </a:r>
            <a:r>
              <a:rPr lang="en-US" dirty="0" err="1" smtClean="0"/>
              <a:t>cee</a:t>
            </a:r>
            <a:r>
              <a:rPr lang="en-US" dirty="0" smtClean="0"/>
              <a:t> symposium, </a:t>
            </a:r>
            <a:r>
              <a:rPr lang="en-US" dirty="0" err="1" smtClean="0"/>
              <a:t>october</a:t>
            </a:r>
            <a:r>
              <a:rPr lang="en-US" dirty="0" smtClean="0"/>
              <a:t> 2010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Outcomes assessment and quality assurance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903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0" name="Picture 36" descr="Best Business School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96600"/>
            <a:ext cx="5196222" cy="271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What does this…………</a:t>
            </a:r>
            <a:endParaRPr lang="en-US" dirty="0"/>
          </a:p>
        </p:txBody>
      </p:sp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4899025"/>
            <a:ext cx="2236787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U.S.News &amp; World Report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36212" y="1547812"/>
            <a:ext cx="2686050" cy="71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562601" y="2438400"/>
            <a:ext cx="3352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Rankings</a:t>
            </a:r>
          </a:p>
          <a:p>
            <a:r>
              <a:rPr lang="en-US" b="1" dirty="0"/>
              <a:t>Best Business Schools</a:t>
            </a:r>
          </a:p>
          <a:p>
            <a:r>
              <a:rPr lang="en-US" dirty="0"/>
              <a:t>Ranked in 2010 </a:t>
            </a:r>
            <a:r>
              <a:rPr lang="en-US" i="1" dirty="0"/>
              <a:t>U.S. News</a:t>
            </a:r>
            <a:r>
              <a:rPr lang="en-US" dirty="0"/>
              <a:t> surveyed 426 MBA programs to get the information used in the ranking of top business schools.</a:t>
            </a:r>
            <a:endParaRPr lang="en-US" dirty="0">
              <a:effectLst/>
            </a:endParaRPr>
          </a:p>
        </p:txBody>
      </p:sp>
      <p:pic>
        <p:nvPicPr>
          <p:cNvPr id="1030" name="Picture 6" descr="http://images.businessweek.com/lede/10/350x230/0304_ugrad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554367"/>
            <a:ext cx="2726805" cy="2103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2968" y="5477669"/>
            <a:ext cx="3786187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9802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/>
          <a:lstStyle/>
          <a:p>
            <a:r>
              <a:rPr lang="en-US" dirty="0" smtClean="0"/>
              <a:t>Have in Common with This?</a:t>
            </a:r>
            <a:endParaRPr lang="en-US" dirty="0"/>
          </a:p>
        </p:txBody>
      </p:sp>
      <p:pic>
        <p:nvPicPr>
          <p:cNvPr id="2051" name="Picture 1" descr="cid:image002.jpg@01C9B6DD.0BE95B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2781" y="1828800"/>
            <a:ext cx="300624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UMA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807402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2" descr="image0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54981"/>
            <a:ext cx="3460008" cy="129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erzing University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144" y="3195204"/>
            <a:ext cx="4128655" cy="150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Minnesota School of Business">
            <a:hlinkClick r:id="rId7" tooltip="&quot;Return to Home Page&quot;"/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8926" y="4876800"/>
            <a:ext cx="4412674" cy="1371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99403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These are the data sources for PUBLICATION Rankings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87922370"/>
              </p:ext>
            </p:extLst>
          </p:nvPr>
        </p:nvGraphicFramePr>
        <p:xfrm>
          <a:off x="152400" y="1722120"/>
          <a:ext cx="8305800" cy="513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 Week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USN and WR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Princeton Review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Graduate</a:t>
                      </a:r>
                      <a:r>
                        <a:rPr lang="en-US" baseline="0" dirty="0" smtClean="0"/>
                        <a:t> Survey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Quality</a:t>
                      </a:r>
                      <a:r>
                        <a:rPr lang="en-US" baseline="0" dirty="0" smtClean="0"/>
                        <a:t> Assessment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Admissions selectivity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Corporate recruiter Poll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r>
                        <a:rPr lang="en-US" baseline="0" dirty="0" smtClean="0"/>
                        <a:t> peer  assessment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Academic Experience</a:t>
                      </a:r>
                      <a:endParaRPr lang="en-US" dirty="0"/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r>
                        <a:rPr lang="en-US" dirty="0" smtClean="0"/>
                        <a:t>Median Starting Salary</a:t>
                      </a:r>
                      <a:r>
                        <a:rPr lang="en-US" baseline="0" dirty="0" smtClean="0"/>
                        <a:t> after graduating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Assessment</a:t>
                      </a:r>
                      <a:r>
                        <a:rPr lang="en-US" baseline="0" dirty="0" smtClean="0"/>
                        <a:t> by lawyers and judges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Professors Interesting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SAT scores at entry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Selectivity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Professors accessible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Most</a:t>
                      </a:r>
                      <a:r>
                        <a:rPr lang="en-US" baseline="0" dirty="0" smtClean="0"/>
                        <a:t> graduates continuing to higher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LSAT</a:t>
                      </a:r>
                      <a:r>
                        <a:rPr lang="en-US" baseline="0" dirty="0" smtClean="0"/>
                        <a:t> Scores, , GPA, Acceptance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Career rating- % employed, starting salaries,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FT faculty to student rations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Placement Success- Bar pass rate 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Placement office efforts….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Avg</a:t>
                      </a:r>
                      <a:r>
                        <a:rPr lang="en-US" dirty="0" smtClean="0"/>
                        <a:t> Class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Graduate</a:t>
                      </a:r>
                      <a:r>
                        <a:rPr lang="en-US" baseline="0" dirty="0" smtClean="0"/>
                        <a:t> employment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of students w/ internships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Hours spent studying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3258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 us see if we can fit these data sources into a framework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533400" y="2590800"/>
            <a:ext cx="2590800" cy="22098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ntagon 6"/>
          <p:cNvSpPr/>
          <p:nvPr/>
        </p:nvSpPr>
        <p:spPr>
          <a:xfrm>
            <a:off x="3124200" y="2590800"/>
            <a:ext cx="2514600" cy="22098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/>
        </p:nvSpPr>
        <p:spPr>
          <a:xfrm>
            <a:off x="5638800" y="2590800"/>
            <a:ext cx="2667000" cy="22098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54229" y="351103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nputs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50156" y="3511034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05199" y="3511817"/>
            <a:ext cx="1379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Throughputs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555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868362"/>
          </a:xfrm>
        </p:spPr>
        <p:txBody>
          <a:bodyPr/>
          <a:lstStyle/>
          <a:p>
            <a:r>
              <a:rPr lang="en-US" dirty="0" smtClean="0"/>
              <a:t>Here </a:t>
            </a:r>
            <a:r>
              <a:rPr lang="en-US" dirty="0"/>
              <a:t>T</a:t>
            </a:r>
            <a:r>
              <a:rPr lang="en-US" dirty="0" smtClean="0"/>
              <a:t>hey Are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533400" y="1752600"/>
            <a:ext cx="7772400" cy="2209800"/>
            <a:chOff x="533400" y="2590800"/>
            <a:chExt cx="7772400" cy="2209800"/>
          </a:xfrm>
        </p:grpSpPr>
        <p:sp>
          <p:nvSpPr>
            <p:cNvPr id="6" name="Pentagon 5"/>
            <p:cNvSpPr/>
            <p:nvPr/>
          </p:nvSpPr>
          <p:spPr>
            <a:xfrm>
              <a:off x="533400" y="2590800"/>
              <a:ext cx="2590800" cy="2209800"/>
            </a:xfrm>
            <a:prstGeom prst="homePlate">
              <a:avLst/>
            </a:prstGeom>
            <a:solidFill>
              <a:srgbClr val="66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" name="Pentagon 6"/>
            <p:cNvSpPr/>
            <p:nvPr/>
          </p:nvSpPr>
          <p:spPr>
            <a:xfrm>
              <a:off x="3124200" y="2590800"/>
              <a:ext cx="2514600" cy="2209800"/>
            </a:xfrm>
            <a:prstGeom prst="homePlate">
              <a:avLst/>
            </a:prstGeom>
            <a:solidFill>
              <a:srgbClr val="66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" name="Pentagon 7"/>
            <p:cNvSpPr/>
            <p:nvPr/>
          </p:nvSpPr>
          <p:spPr>
            <a:xfrm>
              <a:off x="5638800" y="2590800"/>
              <a:ext cx="2667000" cy="2209800"/>
            </a:xfrm>
            <a:prstGeom prst="homePlate">
              <a:avLst/>
            </a:prstGeom>
            <a:solidFill>
              <a:srgbClr val="66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54229" y="3511034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Inputs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50156" y="3511034"/>
              <a:ext cx="9460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Outputs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05199" y="3511817"/>
              <a:ext cx="13799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Throughputs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 flipH="1">
            <a:off x="2666998" y="4267200"/>
            <a:ext cx="27432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Class sizes</a:t>
            </a:r>
          </a:p>
          <a:p>
            <a:r>
              <a:rPr lang="en-US" dirty="0" smtClean="0"/>
              <a:t>Faculty student rations</a:t>
            </a:r>
          </a:p>
          <a:p>
            <a:r>
              <a:rPr lang="en-US" dirty="0" smtClean="0"/>
              <a:t>Hours spent studying</a:t>
            </a:r>
          </a:p>
          <a:p>
            <a:r>
              <a:rPr lang="en-US" dirty="0" smtClean="0"/>
              <a:t>Faculty accessibility</a:t>
            </a:r>
          </a:p>
          <a:p>
            <a:r>
              <a:rPr lang="en-US" dirty="0" smtClean="0"/>
              <a:t>Externships</a:t>
            </a:r>
          </a:p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638800" y="4196477"/>
            <a:ext cx="2895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% employed at graduation</a:t>
            </a:r>
          </a:p>
          <a:p>
            <a:r>
              <a:rPr lang="en-US" dirty="0" smtClean="0"/>
              <a:t>Recruiter feedback</a:t>
            </a:r>
          </a:p>
          <a:p>
            <a:r>
              <a:rPr lang="en-US" dirty="0" smtClean="0"/>
              <a:t>Placement office efforts,</a:t>
            </a:r>
          </a:p>
          <a:p>
            <a:r>
              <a:rPr lang="en-US" dirty="0"/>
              <a:t>G</a:t>
            </a:r>
            <a:r>
              <a:rPr lang="en-US" dirty="0" smtClean="0"/>
              <a:t>raduate surveys</a:t>
            </a:r>
          </a:p>
          <a:p>
            <a:r>
              <a:rPr lang="en-US" dirty="0" smtClean="0"/>
              <a:t>% of graduates going to next education level</a:t>
            </a:r>
          </a:p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33400" y="4303264"/>
            <a:ext cx="1905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6688" indent="-166688">
              <a:buFont typeface="Arial" pitchFamily="34" charset="0"/>
              <a:buChar char="•"/>
            </a:pPr>
            <a:r>
              <a:rPr lang="en-US" dirty="0" smtClean="0"/>
              <a:t>Admissions selectivity- % accepted</a:t>
            </a:r>
          </a:p>
          <a:p>
            <a:pPr marL="166688" indent="-166688">
              <a:buFont typeface="Arial" pitchFamily="34" charset="0"/>
              <a:buChar char="•"/>
            </a:pPr>
            <a:r>
              <a:rPr lang="en-US" dirty="0" smtClean="0"/>
              <a:t>SAT scores</a:t>
            </a:r>
          </a:p>
          <a:p>
            <a:pPr marL="166688" indent="-166688">
              <a:buFont typeface="Arial" pitchFamily="34" charset="0"/>
              <a:buChar char="•"/>
            </a:pPr>
            <a:r>
              <a:rPr lang="en-US" dirty="0" smtClean="0"/>
              <a:t>GPAs</a:t>
            </a:r>
          </a:p>
          <a:p>
            <a:pPr marL="166688" indent="-166688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361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would this look if it was your school?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533400" y="1828800"/>
            <a:ext cx="2590800" cy="2209800"/>
          </a:xfrm>
          <a:prstGeom prst="homePlat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ntagon 6"/>
          <p:cNvSpPr/>
          <p:nvPr/>
        </p:nvSpPr>
        <p:spPr>
          <a:xfrm>
            <a:off x="3124200" y="1828800"/>
            <a:ext cx="2514600" cy="2209800"/>
          </a:xfrm>
          <a:prstGeom prst="homePlat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/>
        </p:nvSpPr>
        <p:spPr>
          <a:xfrm>
            <a:off x="5638800" y="1828800"/>
            <a:ext cx="2667000" cy="2209800"/>
          </a:xfrm>
          <a:prstGeom prst="homePlat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54229" y="271439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nputs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50156" y="2714398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05199" y="2715181"/>
            <a:ext cx="1379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Throughputs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09600" y="4345298"/>
            <a:ext cx="27432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Admissions Criteria</a:t>
            </a:r>
          </a:p>
          <a:p>
            <a:r>
              <a:rPr lang="en-US" sz="1600" dirty="0" smtClean="0"/>
              <a:t>HSD or GED</a:t>
            </a:r>
          </a:p>
          <a:p>
            <a:r>
              <a:rPr lang="en-US" sz="1600" dirty="0" err="1" smtClean="0"/>
              <a:t>Wonderlic</a:t>
            </a:r>
            <a:r>
              <a:rPr lang="en-US" sz="1600" dirty="0" smtClean="0"/>
              <a:t> or</a:t>
            </a:r>
          </a:p>
          <a:p>
            <a:r>
              <a:rPr lang="en-US" sz="1600" dirty="0" err="1" smtClean="0"/>
              <a:t>Accuplacer</a:t>
            </a:r>
            <a:endParaRPr lang="en-US" sz="1600" dirty="0"/>
          </a:p>
          <a:p>
            <a:r>
              <a:rPr lang="en-US" sz="1600" dirty="0" smtClean="0"/>
              <a:t>Pre-start student surveys</a:t>
            </a:r>
          </a:p>
          <a:p>
            <a:r>
              <a:rPr lang="en-US" sz="1600" dirty="0" smtClean="0"/>
              <a:t>Learning style assessment</a:t>
            </a:r>
          </a:p>
          <a:p>
            <a:r>
              <a:rPr lang="en-US" sz="1600" dirty="0" smtClean="0"/>
              <a:t>Baseline knowledge assessment/test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619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would this look if it was your school?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533400" y="1702211"/>
            <a:ext cx="2590800" cy="2209800"/>
          </a:xfrm>
          <a:prstGeom prst="homePlat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ntagon 6"/>
          <p:cNvSpPr/>
          <p:nvPr/>
        </p:nvSpPr>
        <p:spPr>
          <a:xfrm>
            <a:off x="3124200" y="1702211"/>
            <a:ext cx="2514600" cy="2209800"/>
          </a:xfrm>
          <a:prstGeom prst="homePlat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/>
        </p:nvSpPr>
        <p:spPr>
          <a:xfrm>
            <a:off x="5638800" y="1702211"/>
            <a:ext cx="2667000" cy="2209800"/>
          </a:xfrm>
          <a:prstGeom prst="homePlat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54229" y="2622445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nputs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50156" y="2622445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05199" y="2623228"/>
            <a:ext cx="1379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Throughputs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51430" y="3995678"/>
            <a:ext cx="47667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Class size</a:t>
            </a:r>
          </a:p>
          <a:p>
            <a:r>
              <a:rPr lang="en-US" dirty="0" smtClean="0"/>
              <a:t>Faculty Qualifications</a:t>
            </a:r>
          </a:p>
          <a:p>
            <a:r>
              <a:rPr lang="en-US" dirty="0" smtClean="0"/>
              <a:t>Student Surveys</a:t>
            </a:r>
          </a:p>
          <a:p>
            <a:r>
              <a:rPr lang="en-US" dirty="0" smtClean="0"/>
              <a:t>End of Course Surveys</a:t>
            </a:r>
          </a:p>
          <a:p>
            <a:r>
              <a:rPr lang="en-US" dirty="0" smtClean="0"/>
              <a:t>Externships survey feedback</a:t>
            </a:r>
          </a:p>
          <a:p>
            <a:r>
              <a:rPr lang="en-US" dirty="0" smtClean="0"/>
              <a:t>Test results, grades, course completion rates, “continuation rates”</a:t>
            </a:r>
          </a:p>
          <a:p>
            <a:r>
              <a:rPr lang="en-US" dirty="0" smtClean="0"/>
              <a:t>Course- level learning outcomes assessment- pivotal projects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962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would this look if it was your school?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533400" y="1487466"/>
            <a:ext cx="2590800" cy="2209800"/>
          </a:xfrm>
          <a:prstGeom prst="homePlat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ntagon 6"/>
          <p:cNvSpPr/>
          <p:nvPr/>
        </p:nvSpPr>
        <p:spPr>
          <a:xfrm>
            <a:off x="3124200" y="1487466"/>
            <a:ext cx="2514600" cy="2209800"/>
          </a:xfrm>
          <a:prstGeom prst="homePlat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/>
        </p:nvSpPr>
        <p:spPr>
          <a:xfrm>
            <a:off x="5638800" y="1487466"/>
            <a:ext cx="2667000" cy="2209800"/>
          </a:xfrm>
          <a:prstGeom prst="homePlat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54229" y="240770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nputs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50156" y="2407700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05199" y="2408483"/>
            <a:ext cx="1379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Throughputs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37018" y="3962400"/>
            <a:ext cx="36492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Graduation rates</a:t>
            </a:r>
          </a:p>
          <a:p>
            <a:r>
              <a:rPr lang="en-US" dirty="0" smtClean="0"/>
              <a:t>Placement rates</a:t>
            </a:r>
          </a:p>
          <a:p>
            <a:r>
              <a:rPr lang="en-US" dirty="0" smtClean="0"/>
              <a:t>Program level outcomes assessment</a:t>
            </a:r>
          </a:p>
          <a:p>
            <a:r>
              <a:rPr lang="en-US" dirty="0" smtClean="0"/>
              <a:t>License or national exam pass rates</a:t>
            </a:r>
          </a:p>
          <a:p>
            <a:r>
              <a:rPr lang="en-US" dirty="0" smtClean="0"/>
              <a:t>Graduates’ salaries</a:t>
            </a:r>
          </a:p>
          <a:p>
            <a:r>
              <a:rPr lang="en-US" dirty="0" smtClean="0"/>
              <a:t>Employer Surveys</a:t>
            </a:r>
          </a:p>
          <a:p>
            <a:r>
              <a:rPr lang="en-US" dirty="0" smtClean="0"/>
              <a:t>Advisory board 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619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can we agree on?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719263"/>
            <a:ext cx="8305800" cy="4406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</a:pPr>
            <a:r>
              <a:rPr lang="en-US" sz="2000" dirty="0" smtClean="0"/>
              <a:t>With so many stakeholders  with differing concepts of quality, there will likely never be  singular definition or measure of quality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But a framework helps us think about quality from the different points of view of the multiple stakeholders.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More specifically, it focuses us on  measuring, assessing (measuring in the context of a goal or objective) and evaluating  results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What’s essential to quality as a process is that measurement, assessment, evaluation and improvement continue to take place. </a:t>
            </a:r>
          </a:p>
          <a:p>
            <a:pPr marL="114300" indent="0">
              <a:buFont typeface="Arial" pitchFamily="34" charset="0"/>
              <a:buNone/>
            </a:pPr>
            <a:r>
              <a:rPr lang="en-US" sz="1800" dirty="0" smtClean="0"/>
              <a:t>	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237397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 assessment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 than you think, less than we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733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no general accepted definition </a:t>
            </a:r>
            <a:r>
              <a:rPr lang="en-US" dirty="0" smtClean="0"/>
              <a:t>or measure of </a:t>
            </a:r>
            <a:r>
              <a:rPr lang="en-US" dirty="0"/>
              <a:t>quality in higher education. However everyone can practice quality improvement by selecting the right </a:t>
            </a:r>
            <a:r>
              <a:rPr lang="en-US" dirty="0" smtClean="0"/>
              <a:t>measures </a:t>
            </a:r>
            <a:r>
              <a:rPr lang="en-US" dirty="0"/>
              <a:t>and </a:t>
            </a:r>
            <a:r>
              <a:rPr lang="en-US" dirty="0" smtClean="0"/>
              <a:t>putting </a:t>
            </a:r>
            <a:r>
              <a:rPr lang="en-US" dirty="0"/>
              <a:t>actions in place to improve against those measures.</a:t>
            </a:r>
          </a:p>
          <a:p>
            <a:r>
              <a:rPr lang="en-US" dirty="0"/>
              <a:t>Outcomes assessment is one of the ways in which we evaluate quality of education. Specifically we assess performance relative to a goal or an objective.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434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336872" cy="1344228"/>
          </a:xfrm>
        </p:spPr>
        <p:txBody>
          <a:bodyPr>
            <a:normAutofit/>
          </a:bodyPr>
          <a:lstStyle/>
          <a:p>
            <a:r>
              <a:rPr lang="en-US" dirty="0" smtClean="0"/>
              <a:t>Some quotes from comments to a recent “</a:t>
            </a:r>
            <a:r>
              <a:rPr lang="en-US" dirty="0" err="1" smtClean="0"/>
              <a:t>DeaN</a:t>
            </a:r>
            <a:r>
              <a:rPr lang="en-US" dirty="0" smtClean="0"/>
              <a:t> Dad” </a:t>
            </a:r>
            <a:r>
              <a:rPr lang="en-US" dirty="0" err="1" smtClean="0"/>
              <a:t>BLOg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304800" y="1752600"/>
            <a:ext cx="4953000" cy="990600"/>
          </a:xfrm>
          <a:prstGeom prst="wedgeRectCallout">
            <a:avLst>
              <a:gd name="adj1" fmla="val -12470"/>
              <a:gd name="adj2" fmla="val 888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If it’s not measureable it’s not a learning goal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6781800" y="1752601"/>
            <a:ext cx="2133600" cy="1981200"/>
          </a:xfrm>
          <a:prstGeom prst="wedgeRectCallout">
            <a:avLst>
              <a:gd name="adj1" fmla="val -100939"/>
              <a:gd name="adj2" fmla="val 343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goal of assessment is not to produce pretty graphs but meaningful change." 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304800" y="3371763"/>
            <a:ext cx="4724400" cy="302466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What is lost in all of this………is whether what you are measuring is: </a:t>
            </a:r>
            <a:br>
              <a:rPr lang="en-US" dirty="0"/>
            </a:br>
            <a:r>
              <a:rPr lang="en-US" dirty="0"/>
              <a:t>1) worth measuring; </a:t>
            </a:r>
            <a:br>
              <a:rPr lang="en-US" dirty="0"/>
            </a:br>
            <a:r>
              <a:rPr lang="en-US" dirty="0"/>
              <a:t>2) what you want to be measuring in the first place; or </a:t>
            </a:r>
            <a:br>
              <a:rPr lang="en-US" dirty="0"/>
            </a:br>
            <a:r>
              <a:rPr lang="en-US" dirty="0"/>
              <a:t>3) in fact being measured in a meaningful way (vs. faculty randomly filling in overly simplistic surveys simply in order to be in compliance).</a:t>
            </a:r>
          </a:p>
        </p:txBody>
      </p:sp>
      <p:sp>
        <p:nvSpPr>
          <p:cNvPr id="3" name="Rectangular Callout 2"/>
          <p:cNvSpPr/>
          <p:nvPr/>
        </p:nvSpPr>
        <p:spPr>
          <a:xfrm>
            <a:off x="5334000" y="4343400"/>
            <a:ext cx="3595255" cy="2053027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Because assessment is seen as important, it's assumed that it must be difficult, expensive, and time consuming. It's a </a:t>
            </a:r>
            <a:r>
              <a:rPr lang="en-US" dirty="0" smtClean="0"/>
              <a:t>self-fulfilling </a:t>
            </a:r>
            <a:r>
              <a:rPr lang="en-US" dirty="0"/>
              <a:t>prophecy</a:t>
            </a:r>
          </a:p>
        </p:txBody>
      </p:sp>
    </p:spTree>
    <p:extLst>
      <p:ext uri="{BB962C8B-B14F-4D97-AF65-F5344CB8AC3E}">
        <p14:creationId xmlns:p14="http://schemas.microsoft.com/office/powerpoint/2010/main" xmlns="" val="289985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quick tour of assessment today: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457200" y="1719263"/>
            <a:ext cx="8305800" cy="4406900"/>
          </a:xfrm>
        </p:spPr>
        <p:txBody>
          <a:bodyPr>
            <a:noAutofit/>
          </a:bodyPr>
          <a:lstStyle/>
          <a:p>
            <a:r>
              <a:rPr lang="en-US" dirty="0" smtClean="0"/>
              <a:t>What are the major factors/drivers  behind your assessment effort</a:t>
            </a:r>
          </a:p>
          <a:p>
            <a:r>
              <a:rPr lang="en-US" dirty="0" smtClean="0"/>
              <a:t>What are you measuring</a:t>
            </a:r>
          </a:p>
          <a:p>
            <a:pPr lvl="1"/>
            <a:r>
              <a:rPr lang="en-US" sz="2400" dirty="0" smtClean="0"/>
              <a:t>At the Institution level</a:t>
            </a:r>
          </a:p>
          <a:p>
            <a:pPr lvl="1"/>
            <a:r>
              <a:rPr lang="en-US" sz="2400" dirty="0" smtClean="0"/>
              <a:t>At the program level</a:t>
            </a:r>
          </a:p>
          <a:p>
            <a:pPr lvl="1"/>
            <a:r>
              <a:rPr lang="en-US" sz="2400" dirty="0" smtClean="0"/>
              <a:t>Are your measuring tools nationally </a:t>
            </a:r>
            <a:r>
              <a:rPr lang="en-US" sz="2400" dirty="0" err="1" smtClean="0"/>
              <a:t>norm’d</a:t>
            </a:r>
            <a:r>
              <a:rPr lang="en-US" sz="2400" dirty="0" smtClean="0"/>
              <a:t>?</a:t>
            </a:r>
          </a:p>
          <a:p>
            <a:r>
              <a:rPr lang="en-US" dirty="0" smtClean="0"/>
              <a:t>How are you assessing outcomes and using the results?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3246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National Institute of Learning outcomes Assessment 2009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242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What’s driving outcomes assessment?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ln>
            <a:solidFill>
              <a:srgbClr val="002060"/>
            </a:solidFill>
          </a:ln>
        </p:spPr>
        <p:txBody>
          <a:bodyPr>
            <a:normAutofit fontScale="55000" lnSpcReduction="20000"/>
          </a:bodyPr>
          <a:lstStyle/>
          <a:p>
            <a:r>
              <a:rPr lang="en-US" sz="3300" b="1" dirty="0"/>
              <a:t>Institutional self-study for accreditation</a:t>
            </a:r>
          </a:p>
          <a:p>
            <a:r>
              <a:rPr lang="en-US" sz="3300" b="1" dirty="0"/>
              <a:t>Program self-study for accreditation</a:t>
            </a:r>
          </a:p>
          <a:p>
            <a:r>
              <a:rPr lang="en-US" sz="3300" dirty="0"/>
              <a:t>Revising learning goals</a:t>
            </a:r>
          </a:p>
          <a:p>
            <a:r>
              <a:rPr lang="en-US" sz="3300" dirty="0"/>
              <a:t>Responding to accountability calls</a:t>
            </a:r>
          </a:p>
          <a:p>
            <a:r>
              <a:rPr lang="en-US" sz="3300" dirty="0"/>
              <a:t>Informing strategic planning</a:t>
            </a:r>
          </a:p>
          <a:p>
            <a:r>
              <a:rPr lang="en-US" sz="3300" dirty="0"/>
              <a:t>Modifying general </a:t>
            </a:r>
            <a:r>
              <a:rPr lang="en-US" sz="3300" dirty="0" smtClean="0"/>
              <a:t>education </a:t>
            </a:r>
            <a:r>
              <a:rPr lang="en-US" sz="3300" dirty="0"/>
              <a:t>curriculum</a:t>
            </a:r>
          </a:p>
          <a:p>
            <a:r>
              <a:rPr lang="en-US" sz="3300" dirty="0"/>
              <a:t>Improving instructional performance</a:t>
            </a:r>
          </a:p>
          <a:p>
            <a:r>
              <a:rPr lang="en-US" sz="3300" dirty="0"/>
              <a:t>Informing </a:t>
            </a:r>
            <a:r>
              <a:rPr lang="en-US" sz="3300" dirty="0" smtClean="0"/>
              <a:t>governing board</a:t>
            </a:r>
          </a:p>
          <a:p>
            <a:r>
              <a:rPr lang="en-US" sz="3300" dirty="0"/>
              <a:t>Adopting best practices from other institutions</a:t>
            </a:r>
          </a:p>
          <a:p>
            <a:r>
              <a:rPr lang="en-US" sz="3300" dirty="0"/>
              <a:t>Evaluating units or programs</a:t>
            </a:r>
          </a:p>
          <a:p>
            <a:endParaRPr lang="en-US" sz="3300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ln>
            <a:solidFill>
              <a:srgbClr val="7030A0">
                <a:alpha val="68000"/>
              </a:srgbClr>
            </a:solidFill>
          </a:ln>
        </p:spPr>
        <p:txBody>
          <a:bodyPr>
            <a:noAutofit/>
          </a:bodyPr>
          <a:lstStyle/>
          <a:p>
            <a:r>
              <a:rPr lang="en-US" sz="1600" dirty="0"/>
              <a:t>Modifying academic support services.</a:t>
            </a:r>
          </a:p>
          <a:p>
            <a:r>
              <a:rPr lang="en-US" sz="1600" dirty="0" smtClean="0"/>
              <a:t>Determining </a:t>
            </a:r>
            <a:r>
              <a:rPr lang="en-US" sz="1600" dirty="0"/>
              <a:t>readiness for college</a:t>
            </a:r>
          </a:p>
          <a:p>
            <a:r>
              <a:rPr lang="en-US" sz="1600" dirty="0"/>
              <a:t>Public reporting</a:t>
            </a:r>
          </a:p>
          <a:p>
            <a:r>
              <a:rPr lang="en-US" sz="1600" dirty="0"/>
              <a:t>Aligning outcomes across sectors</a:t>
            </a:r>
          </a:p>
          <a:p>
            <a:r>
              <a:rPr lang="en-US" sz="1600" dirty="0"/>
              <a:t>Improving physical learning </a:t>
            </a:r>
            <a:r>
              <a:rPr lang="en-US" sz="1600" dirty="0" smtClean="0"/>
              <a:t>environment.</a:t>
            </a:r>
            <a:endParaRPr lang="en-US" sz="1600" dirty="0"/>
          </a:p>
          <a:p>
            <a:r>
              <a:rPr lang="en-US" sz="1600" dirty="0"/>
              <a:t>Determining readiness: Upper-level course work</a:t>
            </a:r>
          </a:p>
          <a:p>
            <a:r>
              <a:rPr lang="en-US" sz="1600" dirty="0"/>
              <a:t>Changing transfer policy</a:t>
            </a:r>
          </a:p>
          <a:p>
            <a:r>
              <a:rPr lang="en-US" sz="1600" dirty="0"/>
              <a:t>Changing admissions policy</a:t>
            </a:r>
          </a:p>
          <a:p>
            <a:r>
              <a:rPr lang="en-US" sz="1600" dirty="0"/>
              <a:t>Allocating resources: Academic units</a:t>
            </a:r>
          </a:p>
          <a:p>
            <a:r>
              <a:rPr lang="en-US" sz="1600" dirty="0"/>
              <a:t>Evaluating faculty for promotion</a:t>
            </a:r>
          </a:p>
          <a:p>
            <a:r>
              <a:rPr lang="en-US" sz="1600" dirty="0"/>
              <a:t>Allocating resources: Student affairs</a:t>
            </a:r>
          </a:p>
          <a:p>
            <a:r>
              <a:rPr lang="en-US" sz="1600" dirty="0"/>
              <a:t>Evaluating fac./staff merit pay</a:t>
            </a:r>
          </a:p>
          <a:p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1" y="61722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Source: </a:t>
            </a:r>
            <a:r>
              <a:rPr lang="en-US" sz="1200" dirty="0" err="1"/>
              <a:t>Kuh</a:t>
            </a:r>
            <a:r>
              <a:rPr lang="en-US" sz="1200" dirty="0"/>
              <a:t>, G.D. and S.O. </a:t>
            </a:r>
            <a:r>
              <a:rPr lang="en-US" sz="1200" dirty="0" err="1"/>
              <a:t>Ikenberry</a:t>
            </a:r>
            <a:r>
              <a:rPr lang="en-US" sz="1200" dirty="0"/>
              <a:t> (2009), </a:t>
            </a:r>
            <a:r>
              <a:rPr lang="en-US" sz="1200" i="1" dirty="0"/>
              <a:t>More than you Think, Less than we Need: Learning Outcomes</a:t>
            </a:r>
          </a:p>
          <a:p>
            <a:r>
              <a:rPr lang="en-US" sz="1200" i="1" dirty="0"/>
              <a:t>Assessment in American Higher Education</a:t>
            </a:r>
            <a:r>
              <a:rPr lang="en-US" sz="1200" dirty="0"/>
              <a:t>, Urbana, IL: University of Illinois and Indiana University,</a:t>
            </a:r>
          </a:p>
          <a:p>
            <a:r>
              <a:rPr lang="en-US" sz="1200" dirty="0"/>
              <a:t>National Institute of Learning Outcomes Assessment.</a:t>
            </a:r>
          </a:p>
        </p:txBody>
      </p:sp>
    </p:spTree>
    <p:extLst>
      <p:ext uri="{BB962C8B-B14F-4D97-AF65-F5344CB8AC3E}">
        <p14:creationId xmlns:p14="http://schemas.microsoft.com/office/powerpoint/2010/main" xmlns="" val="131815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fundamental tools for assessment at the course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Skills proficiency evaluations</a:t>
            </a:r>
          </a:p>
          <a:p>
            <a:r>
              <a:rPr lang="en-US" dirty="0" smtClean="0"/>
              <a:t>Quizzes, tests, exams</a:t>
            </a:r>
          </a:p>
          <a:p>
            <a:r>
              <a:rPr lang="en-US" dirty="0" smtClean="0"/>
              <a:t>Quality of instruction</a:t>
            </a:r>
          </a:p>
          <a:p>
            <a:r>
              <a:rPr lang="en-US" dirty="0" smtClean="0"/>
              <a:t>Student engagement</a:t>
            </a:r>
          </a:p>
          <a:p>
            <a:r>
              <a:rPr lang="en-US" dirty="0" smtClean="0"/>
              <a:t>End of course surveys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How do course outcomes relate to program outcomes? </a:t>
            </a:r>
          </a:p>
          <a:p>
            <a:r>
              <a:rPr lang="en-US" dirty="0" smtClean="0"/>
              <a:t>Formative? Summative?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208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fundamental tools for assessment at the program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At the beginning, in the middle, at the end?</a:t>
            </a:r>
          </a:p>
          <a:p>
            <a:r>
              <a:rPr lang="en-US" dirty="0" smtClean="0"/>
              <a:t>Portfolios</a:t>
            </a:r>
          </a:p>
          <a:p>
            <a:r>
              <a:rPr lang="en-US" dirty="0" smtClean="0"/>
              <a:t>Rubrics</a:t>
            </a:r>
          </a:p>
          <a:p>
            <a:r>
              <a:rPr lang="en-US" dirty="0" smtClean="0"/>
              <a:t>External judges</a:t>
            </a:r>
          </a:p>
          <a:p>
            <a:r>
              <a:rPr lang="en-US" dirty="0" smtClean="0"/>
              <a:t>Student interviews</a:t>
            </a:r>
          </a:p>
          <a:p>
            <a:r>
              <a:rPr lang="en-US" dirty="0" smtClean="0"/>
              <a:t>Employer Surveys</a:t>
            </a:r>
          </a:p>
          <a:p>
            <a:r>
              <a:rPr lang="en-US" dirty="0" smtClean="0"/>
              <a:t>Local Surveys</a:t>
            </a:r>
          </a:p>
          <a:p>
            <a:r>
              <a:rPr lang="en-US" dirty="0" smtClean="0"/>
              <a:t>Employer Interviews</a:t>
            </a:r>
          </a:p>
          <a:p>
            <a:r>
              <a:rPr lang="en-US" dirty="0" smtClean="0"/>
              <a:t>Alumni Surveys</a:t>
            </a:r>
          </a:p>
          <a:p>
            <a:r>
              <a:rPr lang="en-US" dirty="0" smtClean="0"/>
              <a:t>National Surveys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What else</a:t>
            </a:r>
          </a:p>
          <a:p>
            <a:pPr lvl="1"/>
            <a:r>
              <a:rPr lang="en-US" dirty="0" smtClean="0"/>
              <a:t>Completion rates</a:t>
            </a:r>
          </a:p>
          <a:p>
            <a:pPr lvl="1"/>
            <a:r>
              <a:rPr lang="en-US" dirty="0" smtClean="0"/>
              <a:t>Placement rates</a:t>
            </a:r>
          </a:p>
          <a:p>
            <a:pPr lvl="1"/>
            <a:r>
              <a:rPr lang="en-US" dirty="0" smtClean="0"/>
              <a:t>Continue/return to higher level program</a:t>
            </a:r>
          </a:p>
          <a:p>
            <a:pPr lvl="1"/>
            <a:r>
              <a:rPr lang="en-US" dirty="0" smtClean="0"/>
              <a:t>National license or certification exam pass rates</a:t>
            </a:r>
          </a:p>
          <a:p>
            <a:pPr lvl="1"/>
            <a:r>
              <a:rPr lang="en-US" dirty="0" smtClean="0"/>
              <a:t>Do program outcomes relate to institutional outcomes?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8347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fundamental tools for assessment at the institution level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National Surveys</a:t>
            </a:r>
          </a:p>
          <a:p>
            <a:r>
              <a:rPr lang="en-US" dirty="0" smtClean="0"/>
              <a:t>Alumni Surveys</a:t>
            </a:r>
          </a:p>
          <a:p>
            <a:r>
              <a:rPr lang="en-US" dirty="0" smtClean="0"/>
              <a:t>Local Surveys</a:t>
            </a:r>
          </a:p>
          <a:p>
            <a:r>
              <a:rPr lang="en-US" dirty="0" smtClean="0"/>
              <a:t>Employer Surveys</a:t>
            </a:r>
          </a:p>
          <a:p>
            <a:r>
              <a:rPr lang="en-US" dirty="0" smtClean="0"/>
              <a:t>Interviews</a:t>
            </a:r>
          </a:p>
          <a:p>
            <a:pPr lvl="1"/>
            <a:r>
              <a:rPr lang="en-US" dirty="0" smtClean="0"/>
              <a:t>Alumni, students, employers</a:t>
            </a:r>
          </a:p>
          <a:p>
            <a:r>
              <a:rPr lang="en-US" dirty="0" smtClean="0"/>
              <a:t>External judges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Graduation rates</a:t>
            </a:r>
          </a:p>
          <a:p>
            <a:r>
              <a:rPr lang="en-US" dirty="0" smtClean="0"/>
              <a:t>Compensation and </a:t>
            </a:r>
            <a:r>
              <a:rPr lang="en-US" dirty="0"/>
              <a:t>l</a:t>
            </a:r>
            <a:r>
              <a:rPr lang="en-US" dirty="0" smtClean="0"/>
              <a:t>oan repayment 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248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2514599"/>
            <a:ext cx="7955872" cy="3611879"/>
          </a:xfrm>
        </p:spPr>
        <p:txBody>
          <a:bodyPr/>
          <a:lstStyle/>
          <a:p>
            <a:r>
              <a:rPr lang="en-US" dirty="0" smtClean="0"/>
              <a:t>We do a lot but it never seems like enough</a:t>
            </a:r>
          </a:p>
          <a:p>
            <a:r>
              <a:rPr lang="en-US" dirty="0" smtClean="0"/>
              <a:t>More than you think, less than you need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94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633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topic- 1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0" y="1719263"/>
            <a:ext cx="8763000" cy="4406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sz="2400" dirty="0"/>
          </a:p>
          <a:p>
            <a:pPr marL="411480" lvl="1" indent="0">
              <a:buNone/>
            </a:pP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685800" y="2828836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25" lvl="1"/>
            <a:r>
              <a:rPr lang="en-US" sz="3200" dirty="0"/>
              <a:t>What’s changed recently (in the last 12 months, say)  about what you measure? </a:t>
            </a:r>
          </a:p>
        </p:txBody>
      </p:sp>
    </p:spTree>
    <p:extLst>
      <p:ext uri="{BB962C8B-B14F-4D97-AF65-F5344CB8AC3E}">
        <p14:creationId xmlns:p14="http://schemas.microsoft.com/office/powerpoint/2010/main" xmlns="" val="13359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topic 2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9600" y="2644170"/>
            <a:ext cx="7620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25" lvl="1"/>
            <a:r>
              <a:rPr lang="en-US" sz="3200" dirty="0"/>
              <a:t>What are the key gaps in what you measure? </a:t>
            </a:r>
          </a:p>
        </p:txBody>
      </p:sp>
    </p:spTree>
    <p:extLst>
      <p:ext uri="{BB962C8B-B14F-4D97-AF65-F5344CB8AC3E}">
        <p14:creationId xmlns:p14="http://schemas.microsoft.com/office/powerpoint/2010/main" xmlns="" val="182235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framework for quality</a:t>
            </a:r>
          </a:p>
          <a:p>
            <a:r>
              <a:rPr lang="en-US" dirty="0" smtClean="0"/>
              <a:t>The state of outcomes assessment</a:t>
            </a:r>
          </a:p>
          <a:p>
            <a:r>
              <a:rPr lang="en-US" dirty="0" smtClean="0"/>
              <a:t>Discussion- 6 Issues or more if we have time</a:t>
            </a:r>
          </a:p>
          <a:p>
            <a:r>
              <a:rPr lang="en-US" dirty="0" smtClean="0"/>
              <a:t>Synthesis, next steps, wrap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279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topics- 3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0" y="1719263"/>
            <a:ext cx="8763000" cy="4406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11480" lvl="1" indent="0">
              <a:buNone/>
            </a:pPr>
            <a:r>
              <a:rPr lang="en-US" sz="4000" dirty="0" smtClean="0"/>
              <a:t>	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304800" y="1720840"/>
            <a:ext cx="8458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25" lvl="1"/>
            <a:r>
              <a:rPr lang="en-US" sz="3200" dirty="0"/>
              <a:t>How do you rate the effectiveness of your assessment PROCESS – </a:t>
            </a:r>
            <a:endParaRPr lang="en-US" sz="32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the </a:t>
            </a:r>
            <a:r>
              <a:rPr lang="en-US" sz="3200" dirty="0"/>
              <a:t>who, </a:t>
            </a:r>
            <a:endParaRPr lang="en-US" sz="32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the </a:t>
            </a:r>
            <a:r>
              <a:rPr lang="en-US" sz="3200" dirty="0"/>
              <a:t>what, </a:t>
            </a:r>
            <a:endParaRPr lang="en-US" sz="32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the </a:t>
            </a:r>
            <a:r>
              <a:rPr lang="en-US" sz="3200" dirty="0"/>
              <a:t>timeliness, </a:t>
            </a:r>
            <a:endParaRPr lang="en-US" sz="32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the </a:t>
            </a:r>
            <a:r>
              <a:rPr lang="en-US" sz="3200" dirty="0"/>
              <a:t>extent to which change happens as a result, </a:t>
            </a:r>
            <a:endParaRPr lang="en-US" sz="32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the </a:t>
            </a:r>
            <a:r>
              <a:rPr lang="en-US" sz="3200" dirty="0"/>
              <a:t>integration to the planning and budgeting process? </a:t>
            </a:r>
          </a:p>
        </p:txBody>
      </p:sp>
    </p:spTree>
    <p:extLst>
      <p:ext uri="{BB962C8B-B14F-4D97-AF65-F5344CB8AC3E}">
        <p14:creationId xmlns:p14="http://schemas.microsoft.com/office/powerpoint/2010/main" xmlns="" val="244983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topic 4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1720840"/>
            <a:ext cx="8229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6688" lvl="1"/>
            <a:r>
              <a:rPr lang="en-US" sz="3200" dirty="0"/>
              <a:t>Assessment Online  and F2f – what are the similarities and what are the differences?  </a:t>
            </a:r>
            <a:endParaRPr lang="en-US" sz="3200" dirty="0" smtClean="0"/>
          </a:p>
          <a:p>
            <a:pPr marL="166688" lvl="1"/>
            <a:r>
              <a:rPr lang="en-US" sz="3200" dirty="0" smtClean="0"/>
              <a:t>What </a:t>
            </a:r>
            <a:r>
              <a:rPr lang="en-US" sz="3200" dirty="0"/>
              <a:t>about Blended programs? </a:t>
            </a:r>
            <a:endParaRPr lang="en-US" sz="3200" dirty="0" smtClean="0"/>
          </a:p>
          <a:p>
            <a:pPr marL="623888" lvl="1" indent="-457200">
              <a:buFont typeface="Arial" pitchFamily="34" charset="0"/>
              <a:buChar char="•"/>
            </a:pPr>
            <a:r>
              <a:rPr lang="en-US" sz="3200" dirty="0" smtClean="0"/>
              <a:t>What </a:t>
            </a:r>
            <a:r>
              <a:rPr lang="en-US" sz="3200" dirty="0"/>
              <a:t>are some of the assessment challenges unique to it? </a:t>
            </a:r>
          </a:p>
        </p:txBody>
      </p:sp>
    </p:spTree>
    <p:extLst>
      <p:ext uri="{BB962C8B-B14F-4D97-AF65-F5344CB8AC3E}">
        <p14:creationId xmlns:p14="http://schemas.microsoft.com/office/powerpoint/2010/main" xmlns="" val="211800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Discussion topics- 5 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0" y="1719263"/>
            <a:ext cx="8763000" cy="4406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2274838"/>
            <a:ext cx="8458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25" lvl="1">
              <a:spcBef>
                <a:spcPts val="0"/>
              </a:spcBef>
            </a:pPr>
            <a:r>
              <a:rPr lang="en-US" sz="3200" dirty="0"/>
              <a:t>How will you “</a:t>
            </a:r>
            <a:r>
              <a:rPr lang="en-US" sz="3200" dirty="0" smtClean="0"/>
              <a:t>prove</a:t>
            </a:r>
            <a:r>
              <a:rPr lang="en-US" sz="3200" dirty="0"/>
              <a:t>” the credit hour value equivalency  if you replace seat time </a:t>
            </a:r>
            <a:r>
              <a:rPr lang="en-US" sz="3200" dirty="0" smtClean="0"/>
              <a:t>with </a:t>
            </a:r>
            <a:r>
              <a:rPr lang="en-US" sz="3200" dirty="0"/>
              <a:t>a learning outcomes based definition of a credit hour? </a:t>
            </a:r>
          </a:p>
        </p:txBody>
      </p:sp>
    </p:spTree>
    <p:extLst>
      <p:ext uri="{BB962C8B-B14F-4D97-AF65-F5344CB8AC3E}">
        <p14:creationId xmlns:p14="http://schemas.microsoft.com/office/powerpoint/2010/main" xmlns="" val="13359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topic 6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71945" y="2057400"/>
            <a:ext cx="7543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 the light of current scrutiny and impending new regulations, how will what we assess change over the next: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/>
              <a:t>3 months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/>
              <a:t>1 year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/>
              <a:t>3 years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/>
              <a:t>5 years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63192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topic 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2286000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6688" lvl="1"/>
            <a:r>
              <a:rPr lang="en-US" sz="3200" dirty="0"/>
              <a:t>What are best practices in ensuring Academic integrity? Online? F2f? Blended? </a:t>
            </a:r>
          </a:p>
        </p:txBody>
      </p:sp>
    </p:spTree>
    <p:extLst>
      <p:ext uri="{BB962C8B-B14F-4D97-AF65-F5344CB8AC3E}">
        <p14:creationId xmlns:p14="http://schemas.microsoft.com/office/powerpoint/2010/main" xmlns="" val="225708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SUMMARY, WRAP UP, NEXT STEPS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616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might be some of the topics for a sector -wide survey of alumni?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8413072" cy="440740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Current employment and satisfaction; relevance of program to current employment</a:t>
            </a:r>
          </a:p>
          <a:p>
            <a:r>
              <a:rPr lang="en-US" dirty="0" smtClean="0"/>
              <a:t>Satisfaction with program, </a:t>
            </a:r>
          </a:p>
          <a:p>
            <a:r>
              <a:rPr lang="en-US" dirty="0" smtClean="0"/>
              <a:t>Role and influence of instructors/faculty</a:t>
            </a:r>
          </a:p>
          <a:p>
            <a:r>
              <a:rPr lang="en-US" dirty="0" smtClean="0"/>
              <a:t>Continuation of education or plans for</a:t>
            </a:r>
          </a:p>
          <a:p>
            <a:r>
              <a:rPr lang="en-US" dirty="0" smtClean="0"/>
              <a:t>What was missing from the program</a:t>
            </a:r>
          </a:p>
          <a:p>
            <a:r>
              <a:rPr lang="en-US" dirty="0" smtClean="0"/>
              <a:t>Life skills:</a:t>
            </a:r>
          </a:p>
          <a:p>
            <a:pPr lvl="1"/>
            <a:r>
              <a:rPr lang="en-US" dirty="0" smtClean="0"/>
              <a:t>Acquiring </a:t>
            </a:r>
            <a:r>
              <a:rPr lang="en-US" dirty="0"/>
              <a:t>a lasting working knowledge of key facts and </a:t>
            </a:r>
            <a:r>
              <a:rPr lang="en-US" dirty="0" smtClean="0"/>
              <a:t>concepts	</a:t>
            </a:r>
            <a:endParaRPr lang="en-US" dirty="0"/>
          </a:p>
          <a:p>
            <a:pPr lvl="1"/>
            <a:r>
              <a:rPr lang="en-US" dirty="0" smtClean="0"/>
              <a:t>Analyzing </a:t>
            </a:r>
            <a:r>
              <a:rPr lang="en-US" dirty="0"/>
              <a:t>quantitative problems </a:t>
            </a:r>
          </a:p>
          <a:p>
            <a:pPr lvl="1"/>
            <a:r>
              <a:rPr lang="en-US" sz="2500" dirty="0" smtClean="0"/>
              <a:t>Becoming</a:t>
            </a:r>
            <a:r>
              <a:rPr lang="en-US" dirty="0" smtClean="0"/>
              <a:t> </a:t>
            </a:r>
            <a:r>
              <a:rPr lang="en-US" dirty="0"/>
              <a:t>knowledgeable of the expectations for success in your profession</a:t>
            </a:r>
          </a:p>
          <a:p>
            <a:pPr lvl="1"/>
            <a:r>
              <a:rPr lang="en-US" dirty="0" smtClean="0"/>
              <a:t>Finding </a:t>
            </a:r>
            <a:r>
              <a:rPr lang="en-US" dirty="0"/>
              <a:t>and evaluating different sources of </a:t>
            </a:r>
            <a:r>
              <a:rPr lang="en-US" dirty="0" smtClean="0"/>
              <a:t>information</a:t>
            </a:r>
          </a:p>
          <a:p>
            <a:pPr lvl="1"/>
            <a:r>
              <a:rPr lang="en-US" dirty="0" smtClean="0"/>
              <a:t>Solving </a:t>
            </a:r>
            <a:r>
              <a:rPr lang="en-US" dirty="0"/>
              <a:t>complex real-world </a:t>
            </a: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Thinking </a:t>
            </a:r>
            <a:r>
              <a:rPr lang="en-US" dirty="0"/>
              <a:t>critically and analytically</a:t>
            </a:r>
          </a:p>
          <a:p>
            <a:pPr lvl="1"/>
            <a:r>
              <a:rPr lang="en-US" dirty="0" smtClean="0"/>
              <a:t>Understanding </a:t>
            </a:r>
            <a:r>
              <a:rPr lang="en-US" dirty="0"/>
              <a:t>the traditions and history of your discipline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of computing and information </a:t>
            </a:r>
            <a:r>
              <a:rPr lang="en-US" dirty="0" smtClean="0"/>
              <a:t>technology</a:t>
            </a:r>
          </a:p>
          <a:p>
            <a:pPr lvl="1"/>
            <a:r>
              <a:rPr lang="en-US" dirty="0" smtClean="0"/>
              <a:t>Working </a:t>
            </a:r>
            <a:r>
              <a:rPr lang="en-US" dirty="0"/>
              <a:t>effectively with others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8413072" cy="440740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Dr. Blake Faulkner</a:t>
            </a:r>
          </a:p>
          <a:p>
            <a:pPr>
              <a:buNone/>
            </a:pPr>
            <a:r>
              <a:rPr lang="en-US" dirty="0" smtClean="0"/>
              <a:t>President/COO</a:t>
            </a:r>
          </a:p>
          <a:p>
            <a:pPr>
              <a:buNone/>
            </a:pPr>
            <a:r>
              <a:rPr lang="en-US" dirty="0" smtClean="0"/>
              <a:t>Pinnacle Career Institute System</a:t>
            </a:r>
          </a:p>
          <a:p>
            <a:pPr>
              <a:buNone/>
            </a:pPr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bfaulkner@pcitraining.edu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Jane Smalec</a:t>
            </a:r>
          </a:p>
          <a:p>
            <a:pPr>
              <a:buNone/>
            </a:pPr>
            <a:r>
              <a:rPr lang="en-US" dirty="0" smtClean="0"/>
              <a:t>Independent Consultant</a:t>
            </a:r>
          </a:p>
          <a:p>
            <a:pPr>
              <a:buNone/>
            </a:pPr>
            <a:r>
              <a:rPr lang="en-US" dirty="0" smtClean="0"/>
              <a:t>Email: </a:t>
            </a:r>
            <a:r>
              <a:rPr lang="en-US" dirty="0" smtClean="0">
                <a:hlinkClick r:id="rId3"/>
              </a:rPr>
              <a:t>jsmalec@mba1978.hbs.edu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626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framework for Quality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2089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heart of the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different about quality management systems in higher education?</a:t>
            </a:r>
          </a:p>
          <a:p>
            <a:r>
              <a:rPr lang="en-US" dirty="0" smtClean="0"/>
              <a:t>In normal product or service business, the customer determines the nature of the product or service</a:t>
            </a:r>
          </a:p>
          <a:p>
            <a:pPr lvl="1"/>
            <a:r>
              <a:rPr lang="en-US" dirty="0" smtClean="0"/>
              <a:t>This is very similar in many of the administrative and ancillary functions around a campus 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tudent services, </a:t>
            </a:r>
          </a:p>
          <a:p>
            <a:pPr lvl="2"/>
            <a:r>
              <a:rPr lang="en-US" dirty="0" smtClean="0"/>
              <a:t>Books fulfillment</a:t>
            </a:r>
          </a:p>
          <a:p>
            <a:pPr lvl="2"/>
            <a:r>
              <a:rPr lang="en-US" dirty="0" smtClean="0"/>
              <a:t>Course registrations</a:t>
            </a:r>
          </a:p>
        </p:txBody>
      </p:sp>
    </p:spTree>
    <p:extLst>
      <p:ext uri="{BB962C8B-B14F-4D97-AF65-F5344CB8AC3E}">
        <p14:creationId xmlns:p14="http://schemas.microsoft.com/office/powerpoint/2010/main" xmlns="" val="277172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Heart of the issue- 2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However in education allowing the student to be the sole determinant of the teaching/learning process is not possible </a:t>
            </a:r>
          </a:p>
          <a:p>
            <a:pPr lvl="1"/>
            <a:r>
              <a:rPr lang="en-US" dirty="0"/>
              <a:t>Students are both the recipient and the beneficiary of education</a:t>
            </a:r>
          </a:p>
          <a:p>
            <a:pPr lvl="1"/>
            <a:r>
              <a:rPr lang="en-US" dirty="0"/>
              <a:t>There are other beneficiaries as well- </a:t>
            </a:r>
            <a:endParaRPr lang="en-US" dirty="0" smtClean="0"/>
          </a:p>
          <a:p>
            <a:pPr lvl="2"/>
            <a:r>
              <a:rPr lang="en-US" dirty="0" smtClean="0"/>
              <a:t>employers</a:t>
            </a:r>
            <a:r>
              <a:rPr lang="en-US" dirty="0"/>
              <a:t>, </a:t>
            </a:r>
            <a:endParaRPr lang="en-US" dirty="0" smtClean="0"/>
          </a:p>
          <a:p>
            <a:pPr lvl="2"/>
            <a:r>
              <a:rPr lang="en-US" dirty="0" smtClean="0"/>
              <a:t>society </a:t>
            </a:r>
          </a:p>
          <a:p>
            <a:pPr lvl="2"/>
            <a:r>
              <a:rPr lang="en-US" dirty="0" err="1" smtClean="0"/>
              <a:t>etc</a:t>
            </a:r>
            <a:endParaRPr lang="en-US" dirty="0"/>
          </a:p>
          <a:p>
            <a:r>
              <a:rPr lang="en-US" dirty="0"/>
              <a:t>Quality management models built around the teaching and learning process are driven by meeting the </a:t>
            </a:r>
            <a:r>
              <a:rPr lang="en-US" dirty="0" smtClean="0"/>
              <a:t>specifications </a:t>
            </a:r>
            <a:r>
              <a:rPr lang="en-US" dirty="0"/>
              <a:t>of </a:t>
            </a:r>
            <a:r>
              <a:rPr lang="en-US" u="sng" dirty="0"/>
              <a:t>all the beneficiaries </a:t>
            </a:r>
            <a:r>
              <a:rPr lang="en-US" dirty="0"/>
              <a:t>of education, while focusing on the recipient, the learner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704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quality in higher education be defined?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676400"/>
            <a:ext cx="7848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One article put forward the following concepts as a way to think about quality: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Quality as excellence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Quality as zero errors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Quality as fitness for purpose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Quality as value for money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Quality as enhancement or improvement</a:t>
            </a: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r>
              <a:rPr lang="en-US" dirty="0"/>
              <a:t>Campbell, C. &amp; </a:t>
            </a:r>
            <a:r>
              <a:rPr lang="en-US" dirty="0" err="1"/>
              <a:t>Rozsnyai</a:t>
            </a:r>
            <a:r>
              <a:rPr lang="en-US" dirty="0"/>
              <a:t>, C., 2002, </a:t>
            </a:r>
            <a:r>
              <a:rPr lang="en-US" i="1" dirty="0"/>
              <a:t>Quality Assurance and the Development of Course </a:t>
            </a:r>
            <a:r>
              <a:rPr lang="en-US" i="1" dirty="0" err="1"/>
              <a:t>Programmes</a:t>
            </a:r>
            <a:r>
              <a:rPr lang="en-US" dirty="0"/>
              <a:t>. Papers on Higher Education Regional University Network on Governance and Management of Higher Education in South East Europe Bucharest, </a:t>
            </a:r>
            <a:r>
              <a:rPr lang="en-US" dirty="0" smtClean="0"/>
              <a:t>UNESCO</a:t>
            </a:r>
          </a:p>
        </p:txBody>
      </p:sp>
    </p:spTree>
    <p:extLst>
      <p:ext uri="{BB962C8B-B14F-4D97-AF65-F5344CB8AC3E}">
        <p14:creationId xmlns:p14="http://schemas.microsoft.com/office/powerpoint/2010/main" xmlns="" val="170010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Can quality in higher education be defined?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905000"/>
            <a:ext cx="8229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Another suggests that</a:t>
            </a:r>
          </a:p>
          <a:p>
            <a:endParaRPr lang="en-GB" dirty="0"/>
          </a:p>
          <a:p>
            <a:r>
              <a:rPr lang="en-US" dirty="0" smtClean="0"/>
              <a:t>There </a:t>
            </a:r>
            <a:r>
              <a:rPr lang="en-US" dirty="0"/>
              <a:t>are a variety of ‘stakeholders’ in higher education including students, employers, teaching and non-teaching staff, government and its funding agencies, accreditors, validators, auditors, and assessors (including professional bodies) (Burrows and Harvey, 1992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r>
              <a:rPr lang="en-US" dirty="0" smtClean="0"/>
              <a:t>Each </a:t>
            </a:r>
            <a:r>
              <a:rPr lang="en-US" dirty="0"/>
              <a:t>have a different perspective on quality. </a:t>
            </a:r>
            <a:r>
              <a:rPr lang="en-US" b="1" dirty="0"/>
              <a:t>This is not a different perspective on the same thing but </a:t>
            </a:r>
            <a:r>
              <a:rPr lang="en-US" b="1" u="sng" dirty="0"/>
              <a:t>different perspectives on different things with the same label</a:t>
            </a:r>
            <a:r>
              <a:rPr lang="en-US" b="1" u="sng" dirty="0" smtClean="0"/>
              <a:t>.</a:t>
            </a:r>
          </a:p>
          <a:p>
            <a:endParaRPr lang="en-GB" dirty="0"/>
          </a:p>
          <a:p>
            <a:r>
              <a:rPr lang="en-US" dirty="0"/>
              <a:t>Harvey, L. and Green, D., 1993, ‘Defining quality’, </a:t>
            </a:r>
            <a:r>
              <a:rPr lang="en-US" i="1" dirty="0"/>
              <a:t>Assessment and Evaluation in Higher Education</a:t>
            </a:r>
            <a:r>
              <a:rPr lang="en-US" dirty="0"/>
              <a:t>, 18(1). pp. 9–34.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7882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Quality be defined in higher education?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1981200"/>
            <a:ext cx="8305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“There are some people who suggest that quality, in relation to higher education, is too complex to define. However, they still want to measure this indefinable </a:t>
            </a:r>
            <a:r>
              <a:rPr lang="en-GB" dirty="0" smtClean="0"/>
              <a:t>concept”. </a:t>
            </a:r>
          </a:p>
          <a:p>
            <a:endParaRPr lang="en-GB" dirty="0" smtClean="0"/>
          </a:p>
          <a:p>
            <a:r>
              <a:rPr lang="en-GB" dirty="0" smtClean="0"/>
              <a:t>So measure is what we do. </a:t>
            </a:r>
            <a:r>
              <a:rPr lang="en-GB" dirty="0"/>
              <a:t> </a:t>
            </a:r>
            <a:r>
              <a:rPr lang="en-GB" dirty="0" smtClean="0"/>
              <a:t>In fact it might even be true to say that we are inundated with measuring, which begs the question of: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5952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461</TotalTime>
  <Words>1637</Words>
  <Application>Microsoft Office PowerPoint</Application>
  <PresentationFormat>On-screen Show (4:3)</PresentationFormat>
  <Paragraphs>274</Paragraphs>
  <Slides>37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Apothecary</vt:lpstr>
      <vt:lpstr>Outcomes assessment and quality assurance</vt:lpstr>
      <vt:lpstr>PROBLEM STATEMENT</vt:lpstr>
      <vt:lpstr>Today’s agenda</vt:lpstr>
      <vt:lpstr>A framework for Quality</vt:lpstr>
      <vt:lpstr>What is the heart of the issue</vt:lpstr>
      <vt:lpstr>The Heart of the issue- 2</vt:lpstr>
      <vt:lpstr>Can quality in higher education be defined?</vt:lpstr>
      <vt:lpstr>Can quality in higher education be defined?</vt:lpstr>
      <vt:lpstr>CAN Quality be defined in higher education?</vt:lpstr>
      <vt:lpstr>What does this…………</vt:lpstr>
      <vt:lpstr>Have in Common with This?</vt:lpstr>
      <vt:lpstr>These are the data sources for PUBLICATION Rankings</vt:lpstr>
      <vt:lpstr>Let us see if we can fit these data sources into a framework</vt:lpstr>
      <vt:lpstr>Here They Are</vt:lpstr>
      <vt:lpstr>How would this look if it was your school?</vt:lpstr>
      <vt:lpstr>How would this look if it was your school?</vt:lpstr>
      <vt:lpstr>How would this look if it was your school?</vt:lpstr>
      <vt:lpstr>So What can we agree on?</vt:lpstr>
      <vt:lpstr>Outcomes assessment</vt:lpstr>
      <vt:lpstr>Some quotes from comments to a recent “DeaN Dad” BLOg…</vt:lpstr>
      <vt:lpstr>A quick tour of assessment today:</vt:lpstr>
      <vt:lpstr>What’s driving outcomes assessment?</vt:lpstr>
      <vt:lpstr>The fundamental tools for assessment at the course level</vt:lpstr>
      <vt:lpstr>The fundamental tools for assessment at the program level</vt:lpstr>
      <vt:lpstr>The fundamental tools for assessment at the institution level</vt:lpstr>
      <vt:lpstr>Summary</vt:lpstr>
      <vt:lpstr>Discussion</vt:lpstr>
      <vt:lpstr>Discussion topic- 1</vt:lpstr>
      <vt:lpstr>Discussion topic 2</vt:lpstr>
      <vt:lpstr>Discussion topics- 3</vt:lpstr>
      <vt:lpstr>Discussion topic 4</vt:lpstr>
      <vt:lpstr>Discussion topics- 5 </vt:lpstr>
      <vt:lpstr>Discussion topic 6</vt:lpstr>
      <vt:lpstr>Discussion topic 7</vt:lpstr>
      <vt:lpstr>SUMMARY, WRAP UP, NEXT STEPS</vt:lpstr>
      <vt:lpstr>What might be some of the topics for a sector -wide survey of alumni?</vt:lpstr>
      <vt:lpstr>Contact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</dc:creator>
  <cp:lastModifiedBy>jennyf</cp:lastModifiedBy>
  <cp:revision>43</cp:revision>
  <dcterms:created xsi:type="dcterms:W3CDTF">2010-10-07T22:40:49Z</dcterms:created>
  <dcterms:modified xsi:type="dcterms:W3CDTF">2010-10-15T19:08:22Z</dcterms:modified>
</cp:coreProperties>
</file>